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13"/>
  </p:notesMasterIdLst>
  <p:sldIdLst>
    <p:sldId id="265" r:id="rId2"/>
    <p:sldId id="266" r:id="rId3"/>
    <p:sldId id="267" r:id="rId4"/>
    <p:sldId id="268" r:id="rId5"/>
    <p:sldId id="269" r:id="rId6"/>
    <p:sldId id="270" r:id="rId7"/>
    <p:sldId id="271" r:id="rId8"/>
    <p:sldId id="272" r:id="rId9"/>
    <p:sldId id="273" r:id="rId10"/>
    <p:sldId id="284" r:id="rId11"/>
    <p:sldId id="285" r:id="rId12"/>
  </p:sldIdLst>
  <p:sldSz cx="9144000" cy="6858000" type="screen4x3"/>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16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19"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20"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&lt;header&gt;</a:t>
            </a:r>
          </a:p>
        </p:txBody>
      </p:sp>
      <p:sp>
        <p:nvSpPr>
          <p:cNvPr id="121"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&lt;date/time&gt;</a:t>
            </a:r>
          </a:p>
        </p:txBody>
      </p:sp>
      <p:sp>
        <p:nvSpPr>
          <p:cNvPr id="122"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&lt;footer&gt;</a:t>
            </a:r>
          </a:p>
        </p:txBody>
      </p:sp>
      <p:sp>
        <p:nvSpPr>
          <p:cNvPr id="123" name="PlaceHolder 6"/>
          <p:cNvSpPr>
            <a:spLocks noGrp="1"/>
          </p:cNvSpPr>
          <p:nvPr>
            <p:ph type="sldNum"/>
          </p:nvPr>
        </p:nvSpPr>
        <p:spPr>
          <a:xfrm>
            <a:off x="4278960" y="10157400"/>
            <a:ext cx="3280680" cy="534240"/>
          </a:xfrm>
          <a:prstGeom prst="rect">
            <a:avLst/>
          </a:prstGeom>
        </p:spPr>
        <p:txBody>
          <a:bodyPr lIns="0" tIns="0" rIns="0" bIns="0" anchor="b"/>
          <a:lstStyle/>
          <a:p>
            <a:pPr algn="r"/>
            <a:fld id="{B53B006A-36A8-4205-B20A-72E966BD98E9}" type="slidenum">
              <a:rPr lang="en-US" sz="1400" b="0" strike="noStrike" spc="-1">
                <a:latin typeface="Times New Roman"/>
              </a:rPr>
              <a:t>‹#›</a:t>
            </a:fld>
            <a:endParaRPr lang="en-US" sz="1400" b="0" strike="noStrike" spc="-1">
              <a:latin typeface="Times New Roman"/>
            </a:endParaRPr>
          </a:p>
        </p:txBody>
      </p:sp>
    </p:spTree>
    <p:extLst>
      <p:ext uri="{BB962C8B-B14F-4D97-AF65-F5344CB8AC3E}">
        <p14:creationId xmlns:p14="http://schemas.microsoft.com/office/powerpoint/2010/main" val="3174438296"/>
      </p:ext>
    </p:extLst>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noRot="1" noChangeAspect="1"/>
          </p:cNvSpPr>
          <p:nvPr>
            <p:ph type="sldImg"/>
          </p:nvPr>
        </p:nvSpPr>
        <p:spPr>
          <a:xfrm>
            <a:off x="1371600" y="1143000"/>
            <a:ext cx="4114080" cy="3085560"/>
          </a:xfrm>
          <a:prstGeom prst="rect">
            <a:avLst/>
          </a:prstGeom>
        </p:spPr>
      </p:sp>
      <p:sp>
        <p:nvSpPr>
          <p:cNvPr id="232"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Изготовление транзисторов по диффузионной технологии</a:t>
            </a:r>
          </a:p>
          <a:p>
            <a:pPr marL="215900" indent="-215900">
              <a:lnSpc>
                <a:spcPct val="100000"/>
              </a:lnSpc>
            </a:pPr>
            <a:r>
              <a:rPr lang="en-US" sz="2000" b="0" strike="noStrike" spc="-1">
                <a:latin typeface="Arial"/>
              </a:rPr>
              <a:t>Для изготовления транзистора по данному методу полупроводник нагревают до температуры, близкой к точке плавления, и помещают его в атмосферу нейтрального газа, содержащую пары примеси, предназначенной для формирования эмиттера и коллектора. Атомы примеси легко проникают в полупроводник. В зависимости от дозировки паров примеси и продолжительности операции глубина проникновения может быть большей или меньшей. Это и определяет глубину получаемого кармана с полупроводником противоположного типа электропроводности (рисунок 6). </a:t>
            </a:r>
          </a:p>
        </p:txBody>
      </p:sp>
      <p:sp>
        <p:nvSpPr>
          <p:cNvPr id="233"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644DB8AD-E0BE-4F94-9546-AEF163E23290}" type="slidenum">
              <a:rPr lang="en-US" sz="1200" b="0" strike="noStrike" spc="-1">
                <a:solidFill>
                  <a:srgbClr val="000000"/>
                </a:solidFill>
                <a:latin typeface="Times New Roman"/>
                <a:ea typeface="+mn-ea"/>
              </a:rPr>
              <a:t>1</a:t>
            </a:fld>
            <a:endParaRPr lang="en-US" sz="1200" b="0" strike="noStrike" spc="-1">
              <a:latin typeface="Arial"/>
            </a:endParaRPr>
          </a:p>
        </p:txBody>
      </p:sp>
    </p:spTree>
    <p:extLst>
      <p:ext uri="{BB962C8B-B14F-4D97-AF65-F5344CB8AC3E}">
        <p14:creationId xmlns:p14="http://schemas.microsoft.com/office/powerpoint/2010/main" val="3089372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pPr marL="215900" indent="-215900">
              <a:lnSpc>
                <a:spcPct val="100000"/>
              </a:lnSpc>
            </a:pPr>
            <a:r>
              <a:rPr lang="en-US" altLang="en-US" b="1" strike="noStrike">
                <a:latin typeface="Arial"/>
                <a:sym typeface="+mn-ea"/>
              </a:rPr>
              <a:t>Типы логики</a:t>
            </a:r>
            <a:endParaRPr lang="en-US" altLang="en-US" b="0" strike="noStrike" spc="-1">
              <a:latin typeface="Arial"/>
            </a:endParaRPr>
          </a:p>
          <a:p>
            <a:endParaRPr lang="en-US" b="0"/>
          </a:p>
          <a:p>
            <a:r>
              <a:rPr lang="en-US" b="0">
                <a:sym typeface="+mn-ea"/>
              </a:rPr>
              <a:t>Основным элементом аналоговых микросхем являются транзисторы (биполярные или полевые). Разница в технологии изготовления транзисторов существенно влияет на характеристики микросхем. Поэтому нередко в описании микросхемы указывают технологию изготовления, чтобы подчеркнуть тем самым общую характеристику свойств и возможностей микросхемы. В современных технологиях объединяют технологии биполярных и полевых транзисторов, чтобы добиться улучшения характеристик микросхем.</a:t>
            </a:r>
            <a:endParaRPr lang="en-US" b="0"/>
          </a:p>
          <a:p>
            <a:endParaRPr lang="en-US" b="0"/>
          </a:p>
          <a:p>
            <a:r>
              <a:rPr lang="en-US" b="0">
                <a:sym typeface="+mn-ea"/>
              </a:rPr>
              <a:t>Микросхемы на униполярных (полевых) транзисторах — самые экономичные (по потреблению тока):</a:t>
            </a:r>
            <a:endParaRPr lang="en-US" b="0"/>
          </a:p>
          <a:p>
            <a:r>
              <a:rPr lang="en-US" altLang="en-US" b="0">
                <a:sym typeface="+mn-ea"/>
              </a:rPr>
              <a:t>	</a:t>
            </a:r>
            <a:r>
              <a:rPr lang="en-US" b="0">
                <a:sym typeface="+mn-ea"/>
              </a:rPr>
              <a:t>МОП-логика (металл-оксид-полупроводник логика) — микросхемы формируются из полевых транзисторов n-МОП или p-МОП типа;</a:t>
            </a:r>
            <a:endParaRPr lang="en-US" b="0"/>
          </a:p>
          <a:p>
            <a:r>
              <a:rPr lang="en-US" altLang="en-US" b="0">
                <a:sym typeface="+mn-ea"/>
              </a:rPr>
              <a:t>	</a:t>
            </a:r>
            <a:r>
              <a:rPr lang="en-US" b="0">
                <a:sym typeface="+mn-ea"/>
              </a:rPr>
              <a:t>КМОП-логика (комплементарная МОП-логика) — каждый логический элемент микросхемы состоит из пары взаимодополняющих (комплементарных) полевых транзисторов (n-МОП и p-МОП).</a:t>
            </a:r>
            <a:endParaRPr lang="en-US" b="0"/>
          </a:p>
          <a:p>
            <a:r>
              <a:rPr lang="en-US" b="0">
                <a:sym typeface="+mn-ea"/>
              </a:rPr>
              <a:t>Микросхемы на биполярных транзисторах:</a:t>
            </a:r>
            <a:endParaRPr lang="en-US" b="0"/>
          </a:p>
          <a:p>
            <a:r>
              <a:rPr lang="en-US" altLang="en-US" b="0">
                <a:sym typeface="+mn-ea"/>
              </a:rPr>
              <a:t>	</a:t>
            </a:r>
            <a:r>
              <a:rPr lang="en-US" b="0">
                <a:sym typeface="+mn-ea"/>
              </a:rPr>
              <a:t>РТЛ — резисторно-транзисторная логика (устаревшая, заменена на ТТЛ);</a:t>
            </a:r>
            <a:endParaRPr lang="en-US" b="0"/>
          </a:p>
          <a:p>
            <a:r>
              <a:rPr lang="en-US" altLang="en-US" b="0">
                <a:sym typeface="+mn-ea"/>
              </a:rPr>
              <a:t>	</a:t>
            </a:r>
            <a:r>
              <a:rPr lang="en-US" b="0">
                <a:sym typeface="+mn-ea"/>
              </a:rPr>
              <a:t>ДТЛ — диодно-транзисторная логика (устаревшая, заменена на ТТЛ);</a:t>
            </a:r>
            <a:endParaRPr lang="en-US" b="0"/>
          </a:p>
          <a:p>
            <a:r>
              <a:rPr lang="en-US" altLang="en-US" b="0">
                <a:sym typeface="+mn-ea"/>
              </a:rPr>
              <a:t>	</a:t>
            </a:r>
            <a:r>
              <a:rPr lang="en-US" b="0">
                <a:sym typeface="+mn-ea"/>
              </a:rPr>
              <a:t>ТТЛ — транзисторно-транзисторная логика — микросхемы сделаны из биполярных транзисторов с многоэмиттерными транзисторами на входе;</a:t>
            </a:r>
            <a:endParaRPr lang="en-US" b="0"/>
          </a:p>
          <a:p>
            <a:r>
              <a:rPr lang="en-US" altLang="en-US" b="0">
                <a:sym typeface="+mn-ea"/>
              </a:rPr>
              <a:t>	</a:t>
            </a:r>
            <a:r>
              <a:rPr lang="en-US" b="0">
                <a:sym typeface="+mn-ea"/>
              </a:rPr>
              <a:t>ТТЛШ — транзисторно-транзисторная логика с диодами Шоттки — усовершенствованная ТТЛ, в которой используются биполярные транзисторы с эффектом Шоттки;</a:t>
            </a:r>
            <a:endParaRPr lang="en-US" b="0"/>
          </a:p>
          <a:p>
            <a:r>
              <a:rPr lang="en-US" altLang="en-US" b="0">
                <a:sym typeface="+mn-ea"/>
              </a:rPr>
              <a:t>	</a:t>
            </a:r>
            <a:r>
              <a:rPr lang="en-US" b="0">
                <a:sym typeface="+mn-ea"/>
              </a:rPr>
              <a:t>ЭСЛ — эмиттерно-связанная логика — на биполярных транзисторах, режим работы которых подобран так, чтобы они не входили в режим насыщения, — что существенно повышает быстродействие;</a:t>
            </a:r>
            <a:endParaRPr lang="en-US" b="0"/>
          </a:p>
          <a:p>
            <a:r>
              <a:rPr lang="en-US" altLang="en-US" b="0">
                <a:sym typeface="+mn-ea"/>
              </a:rPr>
              <a:t>	</a:t>
            </a:r>
            <a:r>
              <a:rPr lang="en-US" b="0">
                <a:sym typeface="+mn-ea"/>
              </a:rPr>
              <a:t>ИИЛ — интегрально-инжекционная логика.</a:t>
            </a:r>
            <a:endParaRPr lang="en-US" b="0"/>
          </a:p>
          <a:p>
            <a:r>
              <a:rPr lang="en-US" b="0">
                <a:sym typeface="+mn-ea"/>
              </a:rPr>
              <a:t>Микросхемы, использующие как полевые, так и биполярные транзисторы:</a:t>
            </a:r>
            <a:endParaRPr lang="en-US" b="0"/>
          </a:p>
          <a:p>
            <a:r>
              <a:rPr lang="en-US" altLang="en-US" b="0">
                <a:sym typeface="+mn-ea"/>
              </a:rPr>
              <a:t>	</a:t>
            </a:r>
            <a:r>
              <a:rPr lang="en-US" b="0">
                <a:sym typeface="+mn-ea"/>
              </a:rPr>
              <a:t>БиКМОП</a:t>
            </a:r>
            <a:endParaRPr lang="en-US" b="0"/>
          </a:p>
          <a:p>
            <a:r>
              <a:rPr lang="en-US" b="0">
                <a:sym typeface="+mn-ea"/>
              </a:rPr>
              <a:t>Используя один и тот же тип транзисторов, микросхемы могут создаваться по разным методологиям, например, статической или динамической.</a:t>
            </a:r>
            <a:endParaRPr lang="en-US" b="0"/>
          </a:p>
          <a:p>
            <a:endParaRPr lang="en-US" b="0"/>
          </a:p>
          <a:p>
            <a:r>
              <a:rPr lang="en-US" b="0">
                <a:sym typeface="+mn-ea"/>
              </a:rPr>
              <a:t>КМОП и ТТЛ (ТТЛШ) технологии являются наиболее распространёнными логиками микросхем. Где необходимо экономить потребление тока, применяют КМОП-технологию, где важнее скорость и не требуется экономия потребляемой мощности применяют ТТЛ-технологию. Слабым местом КМОП-микросхем является уязвимость к статическому электричеству — достаточно коснуться рукой вывода микросхемы, и её целостность уже не гарантируется. </a:t>
            </a:r>
          </a:p>
          <a:p>
            <a:endParaRPr lang="en-US" b="0"/>
          </a:p>
          <a:p>
            <a:r>
              <a:rPr lang="en-US" b="0">
                <a:sym typeface="+mn-ea"/>
              </a:rPr>
              <a:t>Микросхемы, изготовленные по ЭСЛ-технологии, являются самыми быстрыми, но и наиболее энергопотребляющими, и применялись при производстве вычислительной техники в тех случаях, когда важнейшим параметром была скорость вычисления. В СССР самые производительные ЭВМ изготавливались на ЭСЛ-микросхемах. Сейчас эта технология используется редко.</a:t>
            </a:r>
            <a:endParaRPr lang="en-US" b="0"/>
          </a:p>
          <a:p>
            <a:endParaRPr lang="en-US" b="0"/>
          </a:p>
          <a:p>
            <a:endParaRPr lang="en-US" b="0"/>
          </a:p>
          <a:p>
            <a:endParaRPr lang="en-US"/>
          </a:p>
        </p:txBody>
      </p:sp>
    </p:spTree>
    <p:extLst>
      <p:ext uri="{BB962C8B-B14F-4D97-AF65-F5344CB8AC3E}">
        <p14:creationId xmlns:p14="http://schemas.microsoft.com/office/powerpoint/2010/main" val="154842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noRot="1" noChangeAspect="1"/>
          </p:cNvSpPr>
          <p:nvPr>
            <p:ph type="sldImg"/>
          </p:nvPr>
        </p:nvSpPr>
        <p:spPr>
          <a:xfrm>
            <a:off x="1371600" y="1143000"/>
            <a:ext cx="4114080" cy="3085560"/>
          </a:xfrm>
          <a:prstGeom prst="rect">
            <a:avLst/>
          </a:prstGeom>
        </p:spPr>
      </p:sp>
      <p:sp>
        <p:nvSpPr>
          <p:cNvPr id="235"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Современные кремниевые планарные биполярные транзисторы почти полностью вытеснили германиевые из схем на дискретных компонентах в электронной промышленности и широко применяются в интегральных схемах, где германий вообще не используется. Термин «планарные» означает, что все переходы выходят на поверхность, где они могут быть защищены слоем диоксида кремния. Появление современного транзистора стало возможным благодаря успешному развитию фотолитографии, диффузии и выращивания кристаллов.</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Планарная технология изготовления транзисторов получила очень широкое распространение, так как она позволяет подготовить на одном монокристалле тысячи штук транзисторов за один технологический цикл. Эти транзисторы позволяют также усиливать высокие частоты и получать значительные мощности.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Чаще всего такие транзисторы формируют на эпитаксиальном слое полупроводника, создающем необходимую разницу между количеством примесей в коллекторе, базе и эмиттере. Выращивание совершенного эпитаксиального слоя – очень сложный процесс, требующий тщательного выбора материалов и поддержания исключительной общей чистоты в системе. Для создания эпитаксиального слоя полупроводник, например кремний, нагревают в атмосфере водорода до температуры примерно на сто градусов ниже точки его плавления. Затем температуру слегка понижают и одновременно вводят полупроводник в тетрахлорид кремния. Последний разлагается, и на поверхности полупроводника осаждается эпитаксиальный слой, состоящий из атомов кремния, расположенных в идеальном порядке кристаллической решетки. Толщина этого слоя составляет сотую долю миллиметра, а его высокая чистота определяет высокое удельное электрическое сопротивление.</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Имея пластину кремния, покрытую эпитаксиальным слоем, приступают к изготовлению базовой и эмиттерной областей. Для начала наносят на эпитаксиальный слой изолирующий слой двуокиси кремния (рис. 7, а). Затем, воздействуя соответствующим химическим составом, вскрывают в изолирующем слое отверстие, через которое вводят в эпитаксиальный слой методом диффузии примесь типа p, например бор; этот участок с примесями будет служить базой будущего транзистора (рис. 7, б). Вновь покрывают всю пластину изолирующим слоем двуокиси кремния и повторным химическим травлением вскрывают в центре небольшое отверстие. Через это отверстие методом диффузии вводят примесь типа n, например фосфор. Таким образом создают эмиттер (рис. 7, в).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Ещё раз покрывают всю пластину изолирующим слоем двуокиси кремния и затем вскрывают в этом слое два отверстия: одно над базой, а другое, расположенное в самом центре, над эмиттером. Через эти отверстия напылением алюминия или золота создают выводы эмиттера и базы. Что же касается вывода коллектора, то его изготовление не вызывает сложности – достаточно укрепить проводящую пластинку на нижней стороне коллектора (рис. 7, г).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У выполненного таким образом транзистора края переходов не имеют контакта с окружающей атмосферой: они защищены слоем двуокиси кремния, что полностью исключает возможность порчи транзистора. </a:t>
            </a:r>
          </a:p>
        </p:txBody>
      </p:sp>
      <p:sp>
        <p:nvSpPr>
          <p:cNvPr id="236"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F96E49DA-E0B1-47D5-8209-897C2B47515A}" type="slidenum">
              <a:rPr lang="en-US" sz="1200" b="0" strike="noStrike" spc="-1">
                <a:solidFill>
                  <a:srgbClr val="000000"/>
                </a:solidFill>
                <a:latin typeface="Times New Roman"/>
                <a:ea typeface="+mn-ea"/>
              </a:rPr>
              <a:t>2</a:t>
            </a:fld>
            <a:endParaRPr lang="en-US" sz="1200" b="0" strike="noStrike" spc="-1">
              <a:latin typeface="Arial"/>
            </a:endParaRPr>
          </a:p>
        </p:txBody>
      </p:sp>
    </p:spTree>
    <p:extLst>
      <p:ext uri="{BB962C8B-B14F-4D97-AF65-F5344CB8AC3E}">
        <p14:creationId xmlns:p14="http://schemas.microsoft.com/office/powerpoint/2010/main" val="93427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noRot="1" noChangeAspect="1"/>
          </p:cNvSpPr>
          <p:nvPr>
            <p:ph type="sldImg"/>
          </p:nvPr>
        </p:nvSpPr>
        <p:spPr>
          <a:xfrm>
            <a:off x="1371600" y="1143000"/>
            <a:ext cx="4114080" cy="3085560"/>
          </a:xfrm>
          <a:prstGeom prst="rect">
            <a:avLst/>
          </a:prstGeom>
        </p:spPr>
      </p:sp>
      <p:sp>
        <p:nvSpPr>
          <p:cNvPr id="238"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Созданный одним из описанных методов транзистор помещают в герметичный и непрозрачный корпус, чтобы свет не вызывал в полупроводнике фотоэлектрического эффекта. В корпусе создают вакуум или заполняют его нейтральным газом, например азотом, чтобы предотвратить окисление германия или кремния кислородом воздуха.</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Рабочей областью транзистора является так называемая активная область кристалла, расположенная непосредственно под эмиттерным переходом. Необходимое взаимодействие между переходами обеспечивается малой толщиной базы, которая у современных транзисторов меньше диффузионной длины L и не превышает нескольких микрометров. При этом ток одного перехода сильно влияет на ток другого, и наоборот. База транзистора может быть легирована неравномерно и равномерно по своему объему. В базе с неравномерным распределением атомов примеси (неоднородная база) образуется внутреннее электрическое поле, приводящее к дрейфу носителей заряда и ускорению движения носителей через базу. В однородной базе движение носителей связано только с диффузией. Поэтому первый тип транзисторов называют дрейфовыми, а второй – бездрейфовыми. Дрейфовые транзисторы более быстродействующие.</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Биполярные транзисторы можно классифицировать по типу структуры. Различают транзисторы с вертикальной и горизонтальной структурой. Наибольшее распространение получили транзисторы с вертикальной структурой, в котором выводы от областей расположены в одной плоскости на поверхности подложки (рис. 8).</a:t>
            </a:r>
          </a:p>
          <a:p>
            <a:pPr marL="215900" indent="-215900">
              <a:lnSpc>
                <a:spcPct val="100000"/>
              </a:lnSpc>
            </a:pPr>
            <a:endParaRPr lang="en-US" sz="2000" b="0" strike="noStrike" spc="-1">
              <a:latin typeface="Arial"/>
            </a:endParaRP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Такие структуры формируются в карманах n-типа, глубина которых составляет несколько микрометров, а ширина несколько десятков микрометров. Рабочей областью транзистора является область, расположенная под донной частью эмиттера. Остальные области структуры являются пассивными, они выполняют функции соединения рабочих областей с внешними выводами и обладают значительными сопротивлениями. Изоляция транзистора от подложки обеспечивается путем подачи на коллектор положительного напряжения относительно подложки. </a:t>
            </a:r>
          </a:p>
        </p:txBody>
      </p:sp>
      <p:sp>
        <p:nvSpPr>
          <p:cNvPr id="239"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987DE41B-D94F-4418-B4FD-3A278EAA26F0}" type="slidenum">
              <a:rPr lang="en-US" sz="1200" b="0" strike="noStrike" spc="-1">
                <a:solidFill>
                  <a:srgbClr val="000000"/>
                </a:solidFill>
                <a:latin typeface="Times New Roman"/>
                <a:ea typeface="+mn-ea"/>
              </a:rPr>
              <a:t>3</a:t>
            </a:fld>
            <a:endParaRPr lang="en-US" sz="1200" b="0" strike="noStrike" spc="-1">
              <a:latin typeface="Arial"/>
            </a:endParaRPr>
          </a:p>
        </p:txBody>
      </p:sp>
    </p:spTree>
    <p:extLst>
      <p:ext uri="{BB962C8B-B14F-4D97-AF65-F5344CB8AC3E}">
        <p14:creationId xmlns:p14="http://schemas.microsoft.com/office/powerpoint/2010/main" val="353258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noRot="1" noChangeAspect="1"/>
          </p:cNvSpPr>
          <p:nvPr>
            <p:ph type="sldImg"/>
          </p:nvPr>
        </p:nvSpPr>
        <p:spPr>
          <a:xfrm>
            <a:off x="1371600" y="1143000"/>
            <a:ext cx="4114080" cy="3085560"/>
          </a:xfrm>
          <a:prstGeom prst="rect">
            <a:avLst/>
          </a:prstGeom>
        </p:spPr>
      </p:sp>
      <p:sp>
        <p:nvSpPr>
          <p:cNvPr id="241"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При этом методе энергия, необходимая для проникновения примеси вглубь кристалла, сообщается электрическим полем с напряжением до нескольких сотен эВ. Легирующую примесь предварительно ионизируют, а температуру пластины поддерживают на уровне комнатной.</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Избирательность легирования, т.е. получение рисунка обеспечивается либо сканированием остросфокусированного ионного пучка по заданной программе, либо перемещением широкого (ленточного) пучка по предварительно маскированной поверхности пластины. Как и при термической диффузии, инвертирование типа электропроводности достигается за счет внедрения примеси с избыточной концентрацией по отношению к исходной.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Проникая в кристаллическую решетку исходного полупроводника, ионизированный атом примеси постепенно теряет энергию, что в основном обусловлено взаимодействием с электронами (электронное торможение) и упругим соударением атомов исходного полупроводника и примеси (ядерное торможение). В результате столкновения с атомом исходного полупроводника, расположенным в узле кристаллической решетки, ион примеси способен сместить его в междоузлие. Смещенный атом, в свою очередь, может вызвать каскад смещений, создавая дефекты. Поскольку пороговая энергия смещения атомов в междоузлие составляет примерно 14 эВ (</a:t>
            </a:r>
            <a:r>
              <a:rPr lang="en-US" sz="1200" b="0" strike="noStrike" spc="-1">
                <a:solidFill>
                  <a:srgbClr val="000000"/>
                </a:solidFill>
                <a:latin typeface="+mn-lt"/>
                <a:ea typeface="+mn-ea"/>
              </a:rPr>
              <a:t>электронвольт)</a:t>
            </a:r>
            <a:r>
              <a:rPr lang="en-US" sz="2000" b="0" strike="noStrike" spc="-1">
                <a:solidFill>
                  <a:srgbClr val="000000"/>
                </a:solidFill>
                <a:latin typeface="+mn-lt"/>
                <a:ea typeface="+mn-ea"/>
              </a:rPr>
              <a:t> , одиночный ион примеси с энергией в несколько десятков кэВ (</a:t>
            </a:r>
            <a:r>
              <a:rPr lang="en-US" sz="1200" b="0" strike="noStrike" spc="-1">
                <a:solidFill>
                  <a:srgbClr val="000000"/>
                </a:solidFill>
                <a:latin typeface="+mn-lt"/>
                <a:ea typeface="+mn-ea"/>
              </a:rPr>
              <a:t>Килоэлектронвольт)</a:t>
            </a:r>
            <a:r>
              <a:rPr lang="en-US" sz="2000" b="0" strike="noStrike" spc="-1">
                <a:solidFill>
                  <a:srgbClr val="000000"/>
                </a:solidFill>
                <a:latin typeface="+mn-lt"/>
                <a:ea typeface="+mn-ea"/>
              </a:rPr>
              <a:t> может создать на своем пути несколько тысяч подобных дефектов. </a:t>
            </a:r>
            <a:endParaRPr lang="en-US" sz="2000" b="0" strike="noStrike" spc="-1">
              <a:latin typeface="Arial"/>
            </a:endParaRPr>
          </a:p>
          <a:p>
            <a:pPr marL="215900" indent="-215900">
              <a:lnSpc>
                <a:spcPct val="100000"/>
              </a:lnSpc>
            </a:pPr>
            <a:endParaRPr lang="en-US" sz="2000" b="0" strike="noStrike" spc="-1">
              <a:latin typeface="Arial"/>
            </a:endParaRPr>
          </a:p>
          <a:p>
            <a:pPr marL="215900" indent="-215900">
              <a:lnSpc>
                <a:spcPct val="100000"/>
              </a:lnSpc>
            </a:pPr>
            <a:r>
              <a:rPr lang="en-US" sz="2000" b="0" strike="noStrike" spc="-1">
                <a:solidFill>
                  <a:srgbClr val="000000"/>
                </a:solidFill>
                <a:latin typeface="+mn-lt"/>
                <a:ea typeface="+mn-ea"/>
              </a:rPr>
              <a:t>Таким образом, по пути движения возникают области с нарушенной структурой – кластеры (5÷10 нм). При больших дозах легирования кластеры смыкаются в аморфные области. Такие области нуждаются в рекристаллизации, которая производится путем отжига при температуре чуть выше 600 ÷ 700ºС в течение 15…20 мин.</a:t>
            </a:r>
            <a:endParaRPr lang="en-US" sz="2000" b="0" strike="noStrike" spc="-1">
              <a:latin typeface="Arial"/>
            </a:endParaRPr>
          </a:p>
          <a:p>
            <a:pPr marL="215900" indent="-215900">
              <a:lnSpc>
                <a:spcPct val="100000"/>
              </a:lnSpc>
            </a:pPr>
            <a:endParaRPr lang="en-US" sz="2000" b="0" strike="noStrike" spc="-1">
              <a:latin typeface="Arial"/>
            </a:endParaRPr>
          </a:p>
          <a:p>
            <a:pPr marL="215900" indent="-215900">
              <a:lnSpc>
                <a:spcPct val="100000"/>
              </a:lnSpc>
            </a:pPr>
            <a:endParaRPr lang="en-US" sz="2000" b="0" strike="noStrike" spc="-1">
              <a:latin typeface="Arial"/>
            </a:endParaRPr>
          </a:p>
          <a:p>
            <a:pPr marL="215900" indent="-215900">
              <a:lnSpc>
                <a:spcPct val="100000"/>
              </a:lnSpc>
            </a:pPr>
            <a:r>
              <a:rPr lang="en-US" sz="2000" b="0" strike="noStrike" spc="-1">
                <a:solidFill>
                  <a:srgbClr val="000000"/>
                </a:solidFill>
                <a:latin typeface="+mn-lt"/>
                <a:ea typeface="+mn-ea"/>
              </a:rPr>
              <a:t>При нагреве пластины повышается энергия как атомов примеси, так и атомов исходного полупроводника, поэтому при отжиге протекают два конкурирующих процесса: 1) диффузия атомов примеси к вакансиям и 2) само-диффузия атомов исходного полупроводника, также завершающаяся заполнением узлов кристаллической решетки. Достоинства и недостатки представлены на слайде</a:t>
            </a:r>
            <a:endParaRPr lang="en-US" sz="2000" b="0" strike="noStrike" spc="-1">
              <a:latin typeface="Arial"/>
            </a:endParaRPr>
          </a:p>
          <a:p>
            <a:pPr marL="215900" indent="-215900">
              <a:lnSpc>
                <a:spcPct val="100000"/>
              </a:lnSpc>
            </a:pPr>
            <a:endParaRPr lang="en-US" sz="2000" b="0" strike="noStrike" spc="-1">
              <a:latin typeface="Arial"/>
            </a:endParaRPr>
          </a:p>
        </p:txBody>
      </p:sp>
      <p:sp>
        <p:nvSpPr>
          <p:cNvPr id="242"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6C7BCECC-53E1-4589-948D-9FE5599A215E}" type="slidenum">
              <a:rPr lang="en-US" sz="1200" b="0" strike="noStrike" spc="-1">
                <a:solidFill>
                  <a:srgbClr val="000000"/>
                </a:solidFill>
                <a:latin typeface="Times New Roman"/>
                <a:ea typeface="+mn-ea"/>
              </a:rPr>
              <a:t>4</a:t>
            </a:fld>
            <a:endParaRPr lang="en-US" sz="1200" b="0" strike="noStrike" spc="-1">
              <a:latin typeface="Arial"/>
            </a:endParaRPr>
          </a:p>
        </p:txBody>
      </p:sp>
    </p:spTree>
    <p:extLst>
      <p:ext uri="{BB962C8B-B14F-4D97-AF65-F5344CB8AC3E}">
        <p14:creationId xmlns:p14="http://schemas.microsoft.com/office/powerpoint/2010/main" val="132732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noRot="1" noChangeAspect="1"/>
          </p:cNvSpPr>
          <p:nvPr>
            <p:ph type="sldImg"/>
          </p:nvPr>
        </p:nvSpPr>
        <p:spPr>
          <a:xfrm>
            <a:off x="1371600" y="1143000"/>
            <a:ext cx="4114080" cy="3085560"/>
          </a:xfrm>
          <a:prstGeom prst="rect">
            <a:avLst/>
          </a:prstGeom>
        </p:spPr>
      </p:sp>
      <p:sp>
        <p:nvSpPr>
          <p:cNvPr id="244"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Термин «эпитаксия» был введен в техническую литературу более 50 лет назад для обозначения ориентированного наращивания монокристаллического слоя на монокристаллическую пластину</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Сущность эпитаксии сводится к тому, что окружающее пластину пространство выделяет атомы кремния, которые попадают на поверхность пластины и перемещаются по ней до тех пор, пока не займут наиболее упорядоченное положение и не станут частью растущей таким образом пленки. При правильно подобранных условиях (температура, влияние процесса, скорость подачи атомов (кремий) Si к поверхности пластины и др.) пленка получается монокристаллической.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Практическое значение имеет случай, когда легированная эпитаксиальная пленка выращивается на легированной пластине, т.е. когда одновременно с атомами кремния в росте кристалла участвуют и атомы легирующего элемента. При различных типах примеси в пластине и в выращиваемой пленке на границе их раздела образуется pn-переход.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Таким образом, тонкий эпитаксиальный слой (2÷10 мкм) содержит элементы интегральной микросхемы, а подложка (исходная пластина кремния) толщиной примерно 50 мкм играет конструкционную роль.</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В зависимости от агрегатного состояния источников атомов полупроводника и примеси для растущей пленки, различают эпитаксию из газовой, жидкой и твердой фаз. Промышленное применение нашли газофазная (ГФЭ) и жидкофазная (ЖФЭ) эпитаксии. ЖФЭ применяют для создания структур на основе сплошных полупроводников (на основе арсенида галлия GaAs, например). Для кремниевых структур используют ГФЭ.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При ГФЭ атомы Si и примеси выделяются на пластине в результате химических реакций из соединений кремния и легирующего элемента. Для совершенства структуры важно, чтобы в достройке решетки участвовали одиночные атомы, а не их группы (агломераты), предварительно объединившиеся в газовой фазе. Характер химических реакций, следовательно, должен быть гетерогенный, т.е. выделение атомов кремния и примеси должно происходить непосредственно на пластине, а не в газовой фазе.</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Исходные реагенты должны быть подобраны так, чтобы молекулы побочных продуктов реакции при заданной температуре легко де-сорбировались с поверхности пластины, не загрязняя её.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Из-за нарушения непрерывности решетка на поверхности пластины обладает избытком свободных связей и действует ориентирующим образом на атомы, конденсируемые из газовой фазы. Вероятность того, что атом займет наивыгоднейшее ориентированное положение, соответствующее минимуму свободной энергии, возрастает с повышением подвижности атомов, т.е. температуры. При высокой плотности адсорбированных атомов на поверхности пластины подвижность их снижается вследствие взаимодействия. Отсюда следует, что более совершенную структуру при прочих равных условиях можно получить при невысоких скоростях роста пленки</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Существенный вклад в несовершенство структуры эпитаксиального слоя вносит поверхность пластины. Дислокации, выходящие на поверхность пластины, наследуются растущим слоем. Дислокации и дефекты упаковки зарождаются также из-за того, что на границе раздела «пластина-растущий слой» имеются царапины и другие механические нарушения решетки из-за загрязнения и деформации. Дефекты упаковки при этом способны развиваться по мере роста пленки и смыкаться друг с другом.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Основные условия, обеспечивающие совершенство структуры эпитаксиального слоя приведены на слайде</a:t>
            </a:r>
          </a:p>
        </p:txBody>
      </p:sp>
      <p:sp>
        <p:nvSpPr>
          <p:cNvPr id="245"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752121DF-15E0-41B2-939D-B35869749A4E}" type="slidenum">
              <a:rPr lang="en-US" sz="1200" b="0" strike="noStrike" spc="-1">
                <a:solidFill>
                  <a:srgbClr val="000000"/>
                </a:solidFill>
                <a:latin typeface="Times New Roman"/>
                <a:ea typeface="+mn-ea"/>
              </a:rPr>
              <a:t>5</a:t>
            </a:fld>
            <a:endParaRPr lang="en-US" sz="1200" b="0" strike="noStrike" spc="-1">
              <a:latin typeface="Arial"/>
            </a:endParaRPr>
          </a:p>
        </p:txBody>
      </p:sp>
    </p:spTree>
    <p:extLst>
      <p:ext uri="{BB962C8B-B14F-4D97-AF65-F5344CB8AC3E}">
        <p14:creationId xmlns:p14="http://schemas.microsoft.com/office/powerpoint/2010/main" val="1030083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noRot="1" noChangeAspect="1"/>
          </p:cNvSpPr>
          <p:nvPr>
            <p:ph type="sldImg"/>
          </p:nvPr>
        </p:nvSpPr>
        <p:spPr>
          <a:xfrm>
            <a:off x="1371600" y="1143000"/>
            <a:ext cx="4114080" cy="3085560"/>
          </a:xfrm>
          <a:prstGeom prst="rect">
            <a:avLst/>
          </a:prstGeom>
        </p:spPr>
      </p:sp>
      <p:sp>
        <p:nvSpPr>
          <p:cNvPr id="247"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Рассмотрим изготовление транзистора. Данная структура отделяется от остальных элементов интегральной микросхемы разделительными карманами p-типа с повышенным содержанием примеси. Первым этапом получения данной структуры является создание на исходной пластине p-типа слоя оксида кремния (рис. 9, а).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Далее в этом слое методом фотолитографии вскрываются окна, через которые подается донорная примесь высокой концентрации. Получается карман будущего «скрытого слоя» (рис. 9, б).</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Затем оставшиеся фрагменты слоя оксида стравливаются и на пластине выращивается эпитаксиальный слой донорного полупроводника (рис. 9, в).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Данный слой будет являться коллектором в будущем транзисторе. На следующем этапе делаются разделительные карманы, отделяющие один транзистор от другого (рис. 9, г).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Промежуточные этапы данного процесса (на рис.9 не показаны): </a:t>
            </a:r>
          </a:p>
          <a:p>
            <a:pPr marL="171450" indent="-170180">
              <a:lnSpc>
                <a:spcPct val="100000"/>
              </a:lnSpc>
              <a:buClr>
                <a:srgbClr val="000000"/>
              </a:buClr>
              <a:buFont typeface="StarSymbol"/>
              <a:buChar char="-"/>
            </a:pPr>
            <a:r>
              <a:rPr lang="en-US" sz="2000" b="0" strike="noStrike" spc="-1">
                <a:latin typeface="Arial"/>
              </a:rPr>
              <a:t>покрытие слоем оксида; </a:t>
            </a:r>
          </a:p>
          <a:p>
            <a:pPr marL="171450" indent="-170180">
              <a:lnSpc>
                <a:spcPct val="100000"/>
              </a:lnSpc>
              <a:buClr>
                <a:srgbClr val="000000"/>
              </a:buClr>
              <a:buFont typeface="StarSymbol"/>
              <a:buChar char="-"/>
            </a:pPr>
            <a:r>
              <a:rPr lang="en-US" sz="2000" b="0" strike="noStrike" spc="-1">
                <a:latin typeface="Arial"/>
              </a:rPr>
              <a:t>фотолитография и вскрытие окон в слое оксида;</a:t>
            </a:r>
          </a:p>
          <a:p>
            <a:pPr marL="171450" indent="-170180">
              <a:lnSpc>
                <a:spcPct val="100000"/>
              </a:lnSpc>
              <a:buClr>
                <a:srgbClr val="000000"/>
              </a:buClr>
              <a:buFont typeface="StarSymbol"/>
              <a:buChar char="-"/>
            </a:pPr>
            <a:r>
              <a:rPr lang="en-US" sz="2000" b="0" strike="noStrike" spc="-1">
                <a:latin typeface="Arial"/>
              </a:rPr>
              <a:t>диффузия бора высокой концентрации для получения высоколегированных карманов.</a:t>
            </a:r>
          </a:p>
          <a:p>
            <a:pPr>
              <a:lnSpc>
                <a:spcPct val="100000"/>
              </a:lnSpc>
            </a:pPr>
            <a:endParaRPr lang="en-US" sz="2000" b="0" strike="noStrike" spc="-1">
              <a:latin typeface="Arial"/>
            </a:endParaRPr>
          </a:p>
          <a:p>
            <a:pPr>
              <a:lnSpc>
                <a:spcPct val="100000"/>
              </a:lnSpc>
            </a:pPr>
            <a:r>
              <a:rPr lang="en-US" sz="2000" b="0" strike="noStrike" spc="-1">
                <a:latin typeface="Arial"/>
              </a:rPr>
              <a:t>Затем слой оксида с уже отработавшими окнами вновь стравливается, пластина покрывается слоем оксида заново, в ней методом фотолитографии вскрываются окна для изготовления кармана, соответствующего базовой области транзистора (рис. 9, д). Концентрация диффузанта на данном этапе ниже, чем на предыдущей стадии</a:t>
            </a:r>
          </a:p>
          <a:p>
            <a:pPr>
              <a:lnSpc>
                <a:spcPct val="100000"/>
              </a:lnSpc>
            </a:pPr>
            <a:endParaRPr lang="en-US" sz="2000" b="0" strike="noStrike" spc="-1">
              <a:latin typeface="Arial"/>
            </a:endParaRPr>
          </a:p>
          <a:p>
            <a:pPr>
              <a:lnSpc>
                <a:spcPct val="100000"/>
              </a:lnSpc>
            </a:pPr>
            <a:r>
              <a:rPr lang="en-US" sz="2000" b="0" strike="noStrike" spc="-1">
                <a:latin typeface="Arial"/>
              </a:rPr>
              <a:t>Далее осуществляется изготовление кармана эмиттерного слоя (рис. 9, е) выполнением следующей последовательности операций: </a:t>
            </a:r>
          </a:p>
          <a:p>
            <a:pPr marL="171450" indent="-170180">
              <a:lnSpc>
                <a:spcPct val="100000"/>
              </a:lnSpc>
              <a:buClr>
                <a:srgbClr val="000000"/>
              </a:buClr>
              <a:buFont typeface="StarSymbol"/>
              <a:buChar char="-"/>
            </a:pPr>
            <a:r>
              <a:rPr lang="en-US" sz="2000" b="0" strike="noStrike" spc="-1">
                <a:latin typeface="Arial"/>
              </a:rPr>
              <a:t>стравливание слоя оксида со старыми окнами;</a:t>
            </a:r>
          </a:p>
          <a:p>
            <a:pPr marL="171450" indent="-170180">
              <a:lnSpc>
                <a:spcPct val="100000"/>
              </a:lnSpc>
              <a:buClr>
                <a:srgbClr val="000000"/>
              </a:buClr>
              <a:buFont typeface="StarSymbol"/>
              <a:buChar char="-"/>
            </a:pPr>
            <a:r>
              <a:rPr lang="en-US" sz="2000" b="0" strike="noStrike" spc="-1">
                <a:latin typeface="Arial"/>
              </a:rPr>
              <a:t>оксидирование (наращивание слоя оксида); </a:t>
            </a:r>
          </a:p>
          <a:p>
            <a:pPr marL="171450" indent="-170180">
              <a:lnSpc>
                <a:spcPct val="100000"/>
              </a:lnSpc>
              <a:buClr>
                <a:srgbClr val="000000"/>
              </a:buClr>
              <a:buFont typeface="StarSymbol"/>
              <a:buChar char="-"/>
            </a:pPr>
            <a:r>
              <a:rPr lang="en-US" sz="2000" b="0" strike="noStrike" spc="-1">
                <a:latin typeface="Arial"/>
              </a:rPr>
              <a:t>фотолитография и вскрытие окон под эмиттерные карманы. </a:t>
            </a:r>
          </a:p>
          <a:p>
            <a:pPr>
              <a:lnSpc>
                <a:spcPct val="100000"/>
              </a:lnSpc>
            </a:pPr>
            <a:endParaRPr lang="en-US" sz="2000" b="0" strike="noStrike" spc="-1">
              <a:latin typeface="Arial"/>
            </a:endParaRPr>
          </a:p>
          <a:p>
            <a:pPr>
              <a:lnSpc>
                <a:spcPct val="100000"/>
              </a:lnSpc>
            </a:pPr>
            <a:r>
              <a:rPr lang="en-US" sz="2000" b="0" strike="noStrike" spc="-1">
                <a:latin typeface="Arial"/>
              </a:rPr>
              <a:t>Затем осуществляется металлизация выводов эмиттера, базы и коллектора посредством следующей последовательности действий (на рис. 9 не показаны):</a:t>
            </a:r>
          </a:p>
          <a:p>
            <a:pPr marL="171450" indent="-170180">
              <a:lnSpc>
                <a:spcPct val="100000"/>
              </a:lnSpc>
              <a:buClr>
                <a:srgbClr val="000000"/>
              </a:buClr>
              <a:buFont typeface="StarSymbol"/>
              <a:buChar char="-"/>
            </a:pPr>
            <a:r>
              <a:rPr lang="en-US" sz="2000" b="0" strike="noStrike" spc="-1">
                <a:latin typeface="Arial"/>
              </a:rPr>
              <a:t>стравливание старого слоя оксида с отработавшими окнами; </a:t>
            </a:r>
          </a:p>
          <a:p>
            <a:pPr marL="171450" indent="-170180">
              <a:lnSpc>
                <a:spcPct val="100000"/>
              </a:lnSpc>
              <a:buClr>
                <a:srgbClr val="000000"/>
              </a:buClr>
              <a:buFont typeface="StarSymbol"/>
              <a:buChar char="-"/>
            </a:pPr>
            <a:r>
              <a:rPr lang="en-US" sz="2000" b="0" strike="noStrike" spc="-1">
                <a:latin typeface="Arial"/>
              </a:rPr>
              <a:t> оксидирование; </a:t>
            </a:r>
          </a:p>
          <a:p>
            <a:pPr marL="171450" indent="-170180">
              <a:lnSpc>
                <a:spcPct val="100000"/>
              </a:lnSpc>
              <a:buClr>
                <a:srgbClr val="000000"/>
              </a:buClr>
              <a:buFont typeface="StarSymbol"/>
              <a:buChar char="-"/>
            </a:pPr>
            <a:r>
              <a:rPr lang="en-US" sz="2000" b="0" strike="noStrike" spc="-1">
                <a:latin typeface="Arial"/>
              </a:rPr>
              <a:t> фотолитография и вскрытие окон под будущие участки металлизации; </a:t>
            </a:r>
          </a:p>
          <a:p>
            <a:pPr marL="171450" indent="-170180">
              <a:lnSpc>
                <a:spcPct val="100000"/>
              </a:lnSpc>
              <a:buClr>
                <a:srgbClr val="000000"/>
              </a:buClr>
              <a:buFont typeface="StarSymbol"/>
              <a:buChar char="-"/>
            </a:pPr>
            <a:r>
              <a:rPr lang="en-US" sz="2000" b="0" strike="noStrike" spc="-1">
                <a:latin typeface="Arial"/>
              </a:rPr>
              <a:t>напыление металлических выводов (алюминий или медь) и их соединений.</a:t>
            </a:r>
          </a:p>
          <a:p>
            <a:pPr>
              <a:lnSpc>
                <a:spcPct val="100000"/>
              </a:lnSpc>
            </a:pPr>
            <a:endParaRPr lang="en-US" sz="2000" b="0" strike="noStrike" spc="-1">
              <a:latin typeface="Arial"/>
            </a:endParaRPr>
          </a:p>
          <a:p>
            <a:pPr>
              <a:lnSpc>
                <a:spcPct val="100000"/>
              </a:lnSpc>
            </a:pPr>
            <a:r>
              <a:rPr lang="en-US" sz="2000" b="0" strike="noStrike" spc="-1">
                <a:latin typeface="Arial"/>
              </a:rPr>
              <a:t>Метод диффузии очень хорошо подходит для производства мощных транзисторов, так как он позволяет вводить примеси на больших площадях — таким образом можно сформировать эмиттер и коллектор необходимых размеров, достаточных для прохождения относительно больших токов.</a:t>
            </a:r>
          </a:p>
          <a:p>
            <a:pPr>
              <a:lnSpc>
                <a:spcPct val="100000"/>
              </a:lnSpc>
            </a:pPr>
            <a:endParaRPr lang="en-US" sz="2000" b="0" strike="noStrike" spc="-1">
              <a:latin typeface="Arial"/>
            </a:endParaRPr>
          </a:p>
          <a:p>
            <a:pPr>
              <a:lnSpc>
                <a:spcPct val="100000"/>
              </a:lnSpc>
            </a:pPr>
            <a:r>
              <a:rPr lang="en-US" sz="2000" b="0" strike="noStrike" spc="-1">
                <a:latin typeface="Arial"/>
              </a:rPr>
              <a:t>Таким образом, получается биполярный транзистор вертикальной npn-структуры, отделенный в объеме микросхемы от остальных элементов обратно смещенными pn-переходами на границах разделительных карманов p-типа. Этими разделительными карманами эпитаксиальный n-слой подразделяется на множество областей (карманов) n-типа, отделенных друг от друга кремнием проводимости p-типа. В каждом из этих карманов последовательно окислением, фотолитографией и диффузией формируется необходимое количество npnтранзисторов, а на их основе – резисторы и диоды. При подключении подложки p-типа к отрицательному потенциалу, а кармана n-типа (коллекторную область транзистора) – к положительному, pn-переход окажется смещенным в обратном направлении. </a:t>
            </a:r>
          </a:p>
          <a:p>
            <a:pPr>
              <a:lnSpc>
                <a:spcPct val="100000"/>
              </a:lnSpc>
            </a:pPr>
            <a:endParaRPr lang="en-US" sz="2000" b="0" strike="noStrike" spc="-1">
              <a:latin typeface="Arial"/>
            </a:endParaRPr>
          </a:p>
          <a:p>
            <a:pPr>
              <a:lnSpc>
                <a:spcPct val="100000"/>
              </a:lnSpc>
            </a:pPr>
            <a:r>
              <a:rPr lang="en-US" sz="2000" b="0" strike="noStrike" spc="-1">
                <a:latin typeface="Arial"/>
              </a:rPr>
              <a:t>Усиленный таким образом запирающий слой препятствует протеканию токов через подложку – npn-транзисторы оказываются эффективно изолированными друг от друга. Такую изоляцию элементов микросхемы друг от друга называют диодной. </a:t>
            </a:r>
          </a:p>
          <a:p>
            <a:pPr>
              <a:lnSpc>
                <a:spcPct val="100000"/>
              </a:lnSpc>
            </a:pPr>
            <a:endParaRPr lang="en-US" sz="2000" b="0" strike="noStrike" spc="-1">
              <a:latin typeface="Arial"/>
            </a:endParaRPr>
          </a:p>
        </p:txBody>
      </p:sp>
      <p:sp>
        <p:nvSpPr>
          <p:cNvPr id="248"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B9ADC05F-D0AA-4B63-81FB-8F1D9167B940}" type="slidenum">
              <a:rPr lang="en-US" sz="1200" b="0" strike="noStrike" spc="-1">
                <a:solidFill>
                  <a:srgbClr val="000000"/>
                </a:solidFill>
                <a:latin typeface="Times New Roman"/>
                <a:ea typeface="+mn-ea"/>
              </a:rPr>
              <a:t>6</a:t>
            </a:fld>
            <a:endParaRPr lang="en-US" sz="1200" b="0" strike="noStrike" spc="-1">
              <a:latin typeface="Arial"/>
            </a:endParaRPr>
          </a:p>
        </p:txBody>
      </p:sp>
    </p:spTree>
    <p:extLst>
      <p:ext uri="{BB962C8B-B14F-4D97-AF65-F5344CB8AC3E}">
        <p14:creationId xmlns:p14="http://schemas.microsoft.com/office/powerpoint/2010/main" val="913839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noRot="1" noChangeAspect="1"/>
          </p:cNvSpPr>
          <p:nvPr>
            <p:ph type="sldImg"/>
          </p:nvPr>
        </p:nvSpPr>
        <p:spPr>
          <a:xfrm>
            <a:off x="1371600" y="1143000"/>
            <a:ext cx="4114080" cy="3085560"/>
          </a:xfrm>
          <a:prstGeom prst="rect">
            <a:avLst/>
          </a:prstGeom>
        </p:spPr>
      </p:sp>
      <p:sp>
        <p:nvSpPr>
          <p:cNvPr id="250"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&gt;&gt;Другое название данного метода – эпик-процесс. Основу этой технологии составляет формирование вертикальных структур биполярного транзистора и диэлектрической изоляцией. Каждый транзистор размещается в отдельном кармане, выполненном из оксида кремния (или нитрида кремния Si3N4, или</a:t>
            </a:r>
          </a:p>
          <a:p>
            <a:pPr marL="215900" indent="-215900">
              <a:lnSpc>
                <a:spcPct val="100000"/>
              </a:lnSpc>
            </a:pPr>
            <a:r>
              <a:rPr lang="en-US" sz="2000" b="0" strike="noStrike" spc="-1">
                <a:latin typeface="Arial"/>
              </a:rPr>
              <a:t>карбида кремния SiC).</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Технологический процесс начинается с формирования на монокристаллической пластине n-типа (будущий коллекторный слой всех транзисторов) диффузионного или эпитаксиального (рис. 10, а) «скрытого слоя» n+ толщиной 1…3 мкм. Затем поверхность полученного монокристалла покрывают слоем оксида – окисление производят в сухом кислороде и после фотолитографии, методом глубокого травления делают канавки глубиной 15…20 мкм. Эта глубина чуть больше глубины монокристаллического коллекторного слоя (рис. 10, б). Далее на внутреннюю поверхность канавок наносят слой диэлектрика (SiO2 (Диоксид кремния), Si3N4(Нитрид кремния) или SiC(Карбид кремния)) толщиной примерно 1 мкм (рис. 10, в). Затем со стороны окисленных канавок выращивается опорный слой подложки из поликристаллического кремния толщиной 100…175 мкм. Этот cлой получают разложением тетрахлорида кремния в водороде – рис. 10, г.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Следующим этапом осуществляется сошлифовка или стравливание монокристаллического кремния до слоя оксида или до слоя поликристаллического кремния (рис. 10, д). Таким образом получены диэлектрические карманы с размещенными в них коллекторными областями будущих транзисторов со скрытым слоем (рис. 10, е). В них посредством рассмотренных ранее операций (окисление, фотолитография и диффузия) изготавливаются базы и эмиттеры всех транзисторов.</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Данный метод обеспечивает надежную изоляцию транзисторов друг от друга, позволяет сократить расстояние между ними до 8…10 мкм и увеличить степень интеграции.</a:t>
            </a:r>
          </a:p>
        </p:txBody>
      </p:sp>
      <p:sp>
        <p:nvSpPr>
          <p:cNvPr id="251"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4AC29C4A-28C4-4A6D-8554-13E82F5268AE}" type="slidenum">
              <a:rPr lang="en-US" sz="1200" b="0" strike="noStrike" spc="-1">
                <a:solidFill>
                  <a:srgbClr val="000000"/>
                </a:solidFill>
                <a:latin typeface="Times New Roman"/>
                <a:ea typeface="+mn-ea"/>
              </a:rPr>
              <a:t>8</a:t>
            </a:fld>
            <a:endParaRPr lang="en-US" sz="1200" b="0" strike="noStrike" spc="-1">
              <a:latin typeface="Arial"/>
            </a:endParaRPr>
          </a:p>
        </p:txBody>
      </p:sp>
    </p:spTree>
    <p:extLst>
      <p:ext uri="{BB962C8B-B14F-4D97-AF65-F5344CB8AC3E}">
        <p14:creationId xmlns:p14="http://schemas.microsoft.com/office/powerpoint/2010/main" val="1255945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noRot="1" noChangeAspect="1"/>
          </p:cNvSpPr>
          <p:nvPr>
            <p:ph type="sldImg"/>
          </p:nvPr>
        </p:nvSpPr>
        <p:spPr>
          <a:xfrm>
            <a:off x="1371600" y="1143000"/>
            <a:ext cx="4114080" cy="3085560"/>
          </a:xfrm>
          <a:prstGeom prst="rect">
            <a:avLst/>
          </a:prstGeom>
        </p:spPr>
      </p:sp>
      <p:sp>
        <p:nvSpPr>
          <p:cNvPr id="253"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&gt;&gt;Исходная пластина n-типа высокоомна (2,5…10 Ом). Первым этапом её окисляют, создавая слой SiO2 (Диоксид кремния) толщиной 0,6 мкм (рис. 11, а). После вскрытия окон методом фотолитографии осуществляется диффузия акцепторной примеси (бор) до глубины 2 мкм с целью создания карманов истока и стока p+-типа (рис. 11, б). После чего поверхность пластины вновь закрывают слоем SiO2(Диоксид кремния). Следующим этапом протравливается окно (рис. 11, в) и в нем создается плотный подзатворный слой SiO2(Диоксид кремния) толщиной 0,1…0,15 мкм (рис. 11, г). </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Далее по этому слою осуществляется фотолитография и вскрытие окон под контактные площадки стока и истока (на рис. 11 этот этап пропущен). Далее осуществляется напыление сплошного слоя алюминия (рис. 11, д), после чего методом фотолитографии наносится рисунок и вытравливаются промежутки между контактными площадками истока, затвора и стока (рис. 11, е). Изолировать транзисторы друг от друга можно посредством эпик-процесса.</a:t>
            </a:r>
          </a:p>
        </p:txBody>
      </p:sp>
      <p:sp>
        <p:nvSpPr>
          <p:cNvPr id="254"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503428C8-91A9-4028-927F-7EC8B13D9C35}" type="slidenum">
              <a:rPr lang="en-US" sz="1200" b="0" strike="noStrike" spc="-1">
                <a:solidFill>
                  <a:srgbClr val="000000"/>
                </a:solidFill>
                <a:latin typeface="Times New Roman"/>
                <a:ea typeface="+mn-ea"/>
              </a:rPr>
              <a:t>9</a:t>
            </a:fld>
            <a:endParaRPr lang="en-US" sz="1200" b="0" strike="noStrike" spc="-1">
              <a:latin typeface="Arial"/>
            </a:endParaRPr>
          </a:p>
        </p:txBody>
      </p:sp>
    </p:spTree>
    <p:extLst>
      <p:ext uri="{BB962C8B-B14F-4D97-AF65-F5344CB8AC3E}">
        <p14:creationId xmlns:p14="http://schemas.microsoft.com/office/powerpoint/2010/main" val="315213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pPr marL="215900" indent="-215900">
              <a:lnSpc>
                <a:spcPct val="100000"/>
              </a:lnSpc>
            </a:pPr>
            <a:r>
              <a:rPr lang="en-US" b="0" strike="noStrike">
                <a:latin typeface="Arial"/>
                <a:sym typeface="+mn-ea"/>
              </a:rPr>
              <a:t>&gt;&gt;</a:t>
            </a:r>
            <a:r>
              <a:rPr lang="en-US" b="1" strike="noStrike">
                <a:latin typeface="Arial"/>
                <a:sym typeface="+mn-ea"/>
              </a:rPr>
              <a:t>Пленочные технологии производства  интегральных схем</a:t>
            </a:r>
            <a:endParaRPr lang="en-US" b="0" strike="noStrike" spc="-1">
              <a:latin typeface="Arial"/>
            </a:endParaRPr>
          </a:p>
          <a:p>
            <a:pPr marL="215900" indent="-215900">
              <a:lnSpc>
                <a:spcPct val="100000"/>
              </a:lnSpc>
            </a:pPr>
            <a:endParaRPr lang="en-US" b="0" strike="noStrike" spc="-1">
              <a:latin typeface="Arial"/>
            </a:endParaRPr>
          </a:p>
          <a:p>
            <a:pPr marL="215900" indent="-215900">
              <a:lnSpc>
                <a:spcPct val="100000"/>
              </a:lnSpc>
            </a:pPr>
            <a:r>
              <a:rPr lang="en-US" b="0" strike="noStrike">
                <a:latin typeface="Arial"/>
                <a:sym typeface="+mn-ea"/>
              </a:rPr>
              <a:t>Интегра́льная (микро)схе́ма (ИС, ИМС, </a:t>
            </a:r>
            <a:r>
              <a:rPr lang="en-US" altLang="en-US" b="0" strike="noStrike">
                <a:latin typeface="Arial"/>
                <a:sym typeface="+mn-ea"/>
              </a:rPr>
              <a:t>с </a:t>
            </a:r>
            <a:r>
              <a:rPr lang="en-US" b="0" strike="noStrike">
                <a:latin typeface="Arial"/>
                <a:sym typeface="+mn-ea"/>
              </a:rPr>
              <a:t>англ. chip «тонкая пластинка») — микроэлектронное устройство — электронная схема произвольной сложности (кристалл), изготовленная на полупроводниковой подложке (пластине или плёнке) и помещённая в неразборный корпус или без такового, в случае вхождения в состав микросборки.</a:t>
            </a:r>
            <a:endParaRPr lang="en-US" b="0" strike="noStrike" spc="-1">
              <a:latin typeface="Arial"/>
            </a:endParaRPr>
          </a:p>
          <a:p>
            <a:pPr marL="215900" indent="-215900">
              <a:lnSpc>
                <a:spcPct val="100000"/>
              </a:lnSpc>
            </a:pPr>
            <a:r>
              <a:rPr lang="en-US" b="0" strike="noStrike">
                <a:latin typeface="Arial"/>
                <a:sym typeface="+mn-ea"/>
              </a:rPr>
              <a:t>Бо́льшая часть микросхем изготавливается в корпусах для поверхностного монтажа.</a:t>
            </a:r>
            <a:endParaRPr lang="en-US" b="0" strike="noStrike" spc="-1">
              <a:latin typeface="Arial"/>
            </a:endParaRPr>
          </a:p>
          <a:p>
            <a:pPr marL="215900" indent="-215900">
              <a:lnSpc>
                <a:spcPct val="100000"/>
              </a:lnSpc>
            </a:pPr>
            <a:endParaRPr lang="en-US" b="0" strike="noStrike" spc="-1">
              <a:latin typeface="Arial"/>
            </a:endParaRPr>
          </a:p>
          <a:p>
            <a:pPr marL="215900" indent="-215900">
              <a:lnSpc>
                <a:spcPct val="100000"/>
              </a:lnSpc>
            </a:pPr>
            <a:r>
              <a:rPr lang="en-US" b="0" strike="noStrike">
                <a:latin typeface="Arial"/>
                <a:sym typeface="+mn-ea"/>
              </a:rPr>
              <a:t>Часто под интегральной схемой (ИС) понимают собственно кристалл или плёнку с электронной схемой, а под микросхемой (МС) — ИС, заключённую в корпус. В то же время выражение чип-компоненты означает «компоненты для поверхностного монтажа» (в отличие от компонентов для пайки в отверстия на плате).</a:t>
            </a:r>
            <a:endParaRPr lang="en-US" b="0" strike="noStrike" spc="-1">
              <a:latin typeface="Arial"/>
            </a:endParaRPr>
          </a:p>
          <a:p>
            <a:pPr marL="215900" indent="-215900">
              <a:lnSpc>
                <a:spcPct val="100000"/>
              </a:lnSpc>
            </a:pPr>
            <a:endParaRPr lang="en-US" b="0" strike="noStrike" spc="-1">
              <a:latin typeface="Arial"/>
            </a:endParaRPr>
          </a:p>
          <a:p>
            <a:r>
              <a:rPr lang="en-US" b="1"/>
              <a:t>Уровни проектирования</a:t>
            </a:r>
          </a:p>
          <a:p>
            <a:endParaRPr lang="en-US" b="1"/>
          </a:p>
          <a:p>
            <a:r>
              <a:rPr lang="en-US" b="0"/>
              <a:t>Топологический — топологические фотошаблоны для производства.[8]</a:t>
            </a:r>
          </a:p>
          <a:p>
            <a:r>
              <a:rPr lang="en-US" b="0"/>
              <a:t>Физический — методы реализации одного транзистора (или небольшой группы) в виде легированных зон на кристалле.</a:t>
            </a:r>
          </a:p>
          <a:p>
            <a:r>
              <a:rPr lang="en-US" b="0"/>
              <a:t>Электрический — принципиальная электрическая схема (транзисторы, конденсаторы, резисторы и т. п.).</a:t>
            </a:r>
          </a:p>
          <a:p>
            <a:r>
              <a:rPr lang="en-US" b="0"/>
              <a:t>Схемо- и системотехнический уровень —системотехнические схемы (триггеры, компараторы, шифраторы, дешифраторы, АЛУ и т. п.).</a:t>
            </a:r>
          </a:p>
          <a:p>
            <a:r>
              <a:rPr lang="en-US" b="0"/>
              <a:t>Логический — логическая схема (логические инверторы, элементы ИЛИ-НЕ, И-НЕ и т. п.).</a:t>
            </a:r>
          </a:p>
          <a:p>
            <a:r>
              <a:rPr lang="en-US" b="0"/>
              <a:t>Программный уровень — позволяет программисту программировать (для ПЛИС, микроконтроллеров и микропроцессоров) разрабатываемую модель, используя виртуальную схему.</a:t>
            </a:r>
          </a:p>
          <a:p>
            <a:endParaRPr lang="en-US" b="1"/>
          </a:p>
          <a:p>
            <a:r>
              <a:rPr lang="en-US" b="1"/>
              <a:t>Классификация</a:t>
            </a:r>
          </a:p>
          <a:p>
            <a:endParaRPr lang="en-US" b="1"/>
          </a:p>
          <a:p>
            <a:r>
              <a:rPr lang="en-US" b="0"/>
              <a:t>В зависимости от степени интеграции применяются следующие названия интегральных схем:</a:t>
            </a:r>
          </a:p>
          <a:p>
            <a:endParaRPr lang="en-US" b="0"/>
          </a:p>
          <a:p>
            <a:r>
              <a:rPr lang="en-US" b="0"/>
              <a:t>малая интегральная схема (МИС) — до 100 элементов в кристалле,</a:t>
            </a:r>
          </a:p>
          <a:p>
            <a:r>
              <a:rPr lang="en-US" b="0"/>
              <a:t>средняя интегральная схема (СИС) — до 1000 элементов в кристалле,</a:t>
            </a:r>
          </a:p>
          <a:p>
            <a:r>
              <a:rPr lang="en-US" b="0"/>
              <a:t>большая интегральная схема (БИС) — до 10 тыс. элементов в кристалле,</a:t>
            </a:r>
          </a:p>
          <a:p>
            <a:r>
              <a:rPr lang="en-US" b="0"/>
              <a:t>сверхбольшая интегральная схема (СБИС) — более 10 тыс. элементов в кристалле.</a:t>
            </a:r>
          </a:p>
          <a:p>
            <a:endParaRPr lang="en-US" b="0"/>
          </a:p>
          <a:p>
            <a:r>
              <a:rPr lang="en-US" b="0"/>
              <a:t>Ранее использовались названия: ультрабольшая интегральная схема (УБИС) — от 1-10 млн до 1 млрд элементов в кристалле[9][10] и, иногда, гигабольшая интегральная схема (ГБИС) — более 1 млрд элементов в кристалле. В настоящее время, в 2010-х, названия «УБИС» и «ГБИС» практически не используются, и все микросхемы с числом элементов более 10 тыс. относят к классу СБИС.</a:t>
            </a:r>
          </a:p>
          <a:p>
            <a:endParaRPr lang="en-US" b="0"/>
          </a:p>
          <a:p>
            <a:r>
              <a:rPr lang="" altLang="en-US" b="1" strike="noStrike" spc="-1">
                <a:latin typeface="Arial"/>
              </a:rPr>
              <a:t>Типы микросхем</a:t>
            </a:r>
            <a:endParaRPr lang="en-US" altLang="en-US" b="0" strike="noStrike" spc="-1">
              <a:latin typeface="Arial"/>
            </a:endParaRPr>
          </a:p>
          <a:p>
            <a:pPr marL="215900" indent="-215900">
              <a:lnSpc>
                <a:spcPct val="100000"/>
              </a:lnSpc>
            </a:pPr>
            <a:r>
              <a:rPr lang="en-US" altLang="en-US" b="0" strike="noStrike">
                <a:latin typeface="Arial"/>
                <a:sym typeface="+mn-ea"/>
              </a:rPr>
              <a:t>Полупроводниковая микросхема — все элементы и межэлементные соединения выполнены на одном полупроводниковом кристалле (например, кремния, германия, арсенида галлия) (Планарная технология)</a:t>
            </a:r>
            <a:endParaRPr lang="en-US" altLang="en-US" b="0" strike="noStrike" spc="-1">
              <a:latin typeface="Arial"/>
            </a:endParaRPr>
          </a:p>
          <a:p>
            <a:pPr marL="215900" indent="-215900">
              <a:lnSpc>
                <a:spcPct val="100000"/>
              </a:lnSpc>
            </a:pPr>
            <a:endParaRPr lang="en-US" altLang="en-US" b="0" strike="noStrike" spc="-1">
              <a:latin typeface="Arial"/>
            </a:endParaRPr>
          </a:p>
          <a:p>
            <a:pPr marL="215900" indent="-215900">
              <a:lnSpc>
                <a:spcPct val="100000"/>
              </a:lnSpc>
            </a:pPr>
            <a:r>
              <a:rPr lang="en-US" altLang="en-US" b="0" strike="noStrike">
                <a:latin typeface="Arial"/>
                <a:sym typeface="+mn-ea"/>
              </a:rPr>
              <a:t>Плёночная интегральная микросхема — все элементы и межэлементные соединения выполнены в виде плёнок:</a:t>
            </a:r>
            <a:endParaRPr lang="en-US" altLang="en-US" b="0" strike="noStrike" spc="-1">
              <a:latin typeface="Arial"/>
            </a:endParaRPr>
          </a:p>
          <a:p>
            <a:pPr marL="215900" indent="-215900">
              <a:lnSpc>
                <a:spcPct val="100000"/>
              </a:lnSpc>
            </a:pPr>
            <a:r>
              <a:rPr lang="en-US" altLang="en-US" b="0" strike="noStrike">
                <a:latin typeface="Arial"/>
                <a:sym typeface="+mn-ea"/>
              </a:rPr>
              <a:t>	толстоплёночная интегральная схема;</a:t>
            </a:r>
            <a:endParaRPr lang="en-US" altLang="en-US" b="0" strike="noStrike" spc="-1">
              <a:latin typeface="Arial"/>
            </a:endParaRPr>
          </a:p>
          <a:p>
            <a:pPr marL="215900" indent="-215900">
              <a:lnSpc>
                <a:spcPct val="100000"/>
              </a:lnSpc>
            </a:pPr>
            <a:r>
              <a:rPr lang="en-US" altLang="en-US" b="0" strike="noStrike">
                <a:latin typeface="Arial"/>
                <a:sym typeface="+mn-ea"/>
              </a:rPr>
              <a:t>	тонкоплёночная интегральная схема.</a:t>
            </a:r>
            <a:endParaRPr lang="en-US" altLang="en-US" b="0" strike="noStrike" spc="-1">
              <a:latin typeface="Arial"/>
            </a:endParaRPr>
          </a:p>
          <a:p>
            <a:pPr marL="215900" indent="-215900">
              <a:lnSpc>
                <a:spcPct val="100000"/>
              </a:lnSpc>
            </a:pPr>
            <a:endParaRPr lang="en-US" altLang="en-US" b="0" strike="noStrike" spc="-1">
              <a:latin typeface="Arial"/>
            </a:endParaRPr>
          </a:p>
          <a:p>
            <a:pPr marL="215900" indent="-215900">
              <a:lnSpc>
                <a:spcPct val="100000"/>
              </a:lnSpc>
            </a:pPr>
            <a:r>
              <a:rPr lang="en-US" altLang="en-US" b="0" strike="noStrike">
                <a:latin typeface="Arial"/>
                <a:sym typeface="+mn-ea"/>
              </a:rPr>
              <a:t>Гибридная микросхема (часто называемая микросборкой), содержит несколько бескорпусных диодов, бескорпусных транзисторов и(или) других электронных активных компонентов. Также микросборка может включать в себя бескорпусные интегральные микросхемы. Пассивные компоненты микросборки (резисторы, конденсаторы, катушки индуктивности) обычно изготавливаются методами тонкоплёночной или толстоплёночной технологий на общей, обычно керамической подложке гибридной микросхемы. Вся подложка с компонентами помещается в единый герметизированный корпус.</a:t>
            </a:r>
            <a:endParaRPr lang="en-US" altLang="en-US" b="0" strike="noStrike" spc="-1">
              <a:latin typeface="Arial"/>
            </a:endParaRPr>
          </a:p>
          <a:p>
            <a:pPr marL="215900" indent="-215900">
              <a:lnSpc>
                <a:spcPct val="100000"/>
              </a:lnSpc>
            </a:pPr>
            <a:endParaRPr lang="en-US" altLang="en-US" b="0" strike="noStrike" spc="-1">
              <a:latin typeface="Arial"/>
            </a:endParaRPr>
          </a:p>
          <a:p>
            <a:pPr marL="215900" indent="-215900">
              <a:lnSpc>
                <a:spcPct val="100000"/>
              </a:lnSpc>
            </a:pPr>
            <a:r>
              <a:rPr lang="en-US" altLang="en-US" b="0" strike="noStrike">
                <a:latin typeface="Arial"/>
                <a:sym typeface="+mn-ea"/>
              </a:rPr>
              <a:t>Смешанная микросхема — кроме полупроводникового кристалла содержит тонкоплёночные (толстоплёночные) пассивные элементы, размещённые на поверхности кристалла.</a:t>
            </a:r>
            <a:endParaRPr lang="en-US" b="0"/>
          </a:p>
        </p:txBody>
      </p:sp>
    </p:spTree>
    <p:extLst>
      <p:ext uri="{BB962C8B-B14F-4D97-AF65-F5344CB8AC3E}">
        <p14:creationId xmlns:p14="http://schemas.microsoft.com/office/powerpoint/2010/main" val="385267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7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4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4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4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4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28560" y="365040"/>
            <a:ext cx="7886160" cy="61423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5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Picture 6"/>
          <p:cNvPicPr/>
          <p:nvPr/>
        </p:nvPicPr>
        <p:blipFill>
          <a:blip r:embed="rId14"/>
          <a:stretch>
            <a:fillRect/>
          </a:stretch>
        </p:blipFill>
        <p:spPr>
          <a:xfrm>
            <a:off x="360" y="0"/>
            <a:ext cx="9142200" cy="6857280"/>
          </a:xfrm>
          <a:prstGeom prst="rect">
            <a:avLst/>
          </a:prstGeom>
          <a:ln>
            <a:noFill/>
          </a:ln>
        </p:spPr>
      </p:pic>
      <p:sp>
        <p:nvSpPr>
          <p:cNvPr id="41" name="PlaceHolder 1"/>
          <p:cNvSpPr>
            <a:spLocks noGrp="1"/>
          </p:cNvSpPr>
          <p:nvPr>
            <p:ph type="title"/>
          </p:nvPr>
        </p:nvSpPr>
        <p:spPr>
          <a:xfrm>
            <a:off x="457200" y="273600"/>
            <a:ext cx="82292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2" name="PlaceHolder 2"/>
          <p:cNvSpPr>
            <a:spLocks noGrp="1"/>
          </p:cNvSpPr>
          <p:nvPr>
            <p:ph type="body"/>
          </p:nvPr>
        </p:nvSpPr>
        <p:spPr>
          <a:xfrm>
            <a:off x="457200" y="1604520"/>
            <a:ext cx="8229240" cy="397728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p>
          <a:p>
            <a:pPr marL="864235" lvl="1" indent="-323850">
              <a:spcBef>
                <a:spcPts val="1135"/>
              </a:spcBef>
              <a:buClr>
                <a:srgbClr val="000000"/>
              </a:buClr>
              <a:buSzPct val="75000"/>
              <a:buFont typeface="Symbol" panose="05050102010706020507" charset="2"/>
              <a:buChar char=""/>
            </a:pPr>
            <a:r>
              <a:rPr lang="en-US" sz="1800" b="0" strike="noStrike" spc="-1">
                <a:solidFill>
                  <a:srgbClr val="000000"/>
                </a:solidFill>
                <a:latin typeface="Arial"/>
              </a:rPr>
              <a:t>Second Outline Level</a:t>
            </a: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p>
          <a:p>
            <a:pPr marL="1727835" lvl="3" indent="-215900">
              <a:spcBef>
                <a:spcPts val="565"/>
              </a:spcBef>
              <a:buClr>
                <a:srgbClr val="000000"/>
              </a:buClr>
              <a:buSzPct val="75000"/>
              <a:buFont typeface="Symbol" panose="05050102010706020507" charset="2"/>
              <a:buChar char=""/>
            </a:pPr>
            <a:r>
              <a:rPr lang="en-US" sz="1800" b="0" strike="noStrike" spc="-1">
                <a:solidFill>
                  <a:srgbClr val="000000"/>
                </a:solidFill>
                <a:latin typeface="Arial"/>
              </a:rPr>
              <a:t>Fourth Outline Level</a:t>
            </a: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Fifth Outline Level</a:t>
            </a: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Sixth Outline Level</a:t>
            </a: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962280" y="117720"/>
            <a:ext cx="78861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normAutofit/>
          </a:bodyPr>
          <a:lstStyle/>
          <a:p>
            <a:pPr algn="ctr">
              <a:lnSpc>
                <a:spcPct val="90000"/>
              </a:lnSpc>
            </a:pPr>
            <a:r>
              <a:rPr lang="en-US" sz="2800" b="0" strike="noStrike" spc="-1">
                <a:solidFill>
                  <a:srgbClr val="000000"/>
                </a:solidFill>
                <a:latin typeface="Verdana"/>
                <a:ea typeface="Verdana"/>
              </a:rPr>
              <a:t>Изготовление транзисторов по диффузионной технологии</a:t>
            </a:r>
            <a:endParaRPr lang="en-US" sz="2800" b="0" strike="noStrike" spc="-1">
              <a:latin typeface="Arial"/>
            </a:endParaRPr>
          </a:p>
        </p:txBody>
      </p:sp>
      <p:pic>
        <p:nvPicPr>
          <p:cNvPr id="157" name="Picture 4"/>
          <p:cNvPicPr/>
          <p:nvPr/>
        </p:nvPicPr>
        <p:blipFill>
          <a:blip r:embed="rId3"/>
          <a:stretch>
            <a:fillRect/>
          </a:stretch>
        </p:blipFill>
        <p:spPr>
          <a:xfrm>
            <a:off x="3045240" y="1346400"/>
            <a:ext cx="3300840" cy="3840840"/>
          </a:xfrm>
          <a:prstGeom prst="rect">
            <a:avLst/>
          </a:prstGeom>
          <a:ln>
            <a:noFill/>
          </a:ln>
        </p:spPr>
      </p:pic>
      <p:sp>
        <p:nvSpPr>
          <p:cNvPr id="158" name="CustomShape 2"/>
          <p:cNvSpPr/>
          <p:nvPr/>
        </p:nvSpPr>
        <p:spPr>
          <a:xfrm>
            <a:off x="1151640" y="5301720"/>
            <a:ext cx="7088400" cy="576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panose="020B0603030804020204"/>
              </a:rPr>
              <a:t>Рисунок 6. Соотношение акцепторной и донорной примесей при образовании pnp-структуры</a:t>
            </a:r>
            <a:endParaRPr lang="en-US" sz="1600" b="0" strike="noStrike" spc="-1">
              <a:latin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8350" y="929005"/>
            <a:ext cx="4555490" cy="3296920"/>
          </a:xfrm>
          <a:prstGeom prst="rect">
            <a:avLst/>
          </a:prstGeom>
        </p:spPr>
      </p:pic>
      <p:sp>
        <p:nvSpPr>
          <p:cNvPr id="5" name="Text Box 4"/>
          <p:cNvSpPr txBox="1"/>
          <p:nvPr/>
        </p:nvSpPr>
        <p:spPr>
          <a:xfrm>
            <a:off x="5372100" y="4406265"/>
            <a:ext cx="3321050" cy="337185"/>
          </a:xfrm>
          <a:prstGeom prst="rect">
            <a:avLst/>
          </a:prstGeom>
          <a:noFill/>
        </p:spPr>
        <p:txBody>
          <a:bodyPr wrap="square" rtlCol="0" anchor="t">
            <a:spAutoFit/>
          </a:bodyPr>
          <a:lstStyle/>
          <a:p>
            <a:r>
              <a:rPr lang="en-US" sz="1600"/>
              <a:t>Поверхностный монтаж</a:t>
            </a:r>
          </a:p>
        </p:txBody>
      </p:sp>
      <p:pic>
        <p:nvPicPr>
          <p:cNvPr id="6" name="Picture 5"/>
          <p:cNvPicPr>
            <a:picLocks noChangeAspect="1"/>
          </p:cNvPicPr>
          <p:nvPr/>
        </p:nvPicPr>
        <p:blipFill>
          <a:blip r:embed="rId4"/>
          <a:stretch>
            <a:fillRect/>
          </a:stretch>
        </p:blipFill>
        <p:spPr>
          <a:xfrm>
            <a:off x="-6985" y="929005"/>
            <a:ext cx="4585335" cy="3296285"/>
          </a:xfrm>
          <a:prstGeom prst="rect">
            <a:avLst/>
          </a:prstGeom>
        </p:spPr>
      </p:pic>
      <p:sp>
        <p:nvSpPr>
          <p:cNvPr id="7" name="Text Box 6"/>
          <p:cNvSpPr txBox="1"/>
          <p:nvPr/>
        </p:nvSpPr>
        <p:spPr>
          <a:xfrm>
            <a:off x="73025" y="4406265"/>
            <a:ext cx="4505325" cy="337185"/>
          </a:xfrm>
          <a:prstGeom prst="rect">
            <a:avLst/>
          </a:prstGeom>
          <a:noFill/>
        </p:spPr>
        <p:txBody>
          <a:bodyPr wrap="square" rtlCol="0" anchor="t">
            <a:spAutoFit/>
          </a:bodyPr>
          <a:lstStyle/>
          <a:p>
            <a:r>
              <a:rPr lang="en-US" sz="1600"/>
              <a:t>Монтаж в отверстия, сквозной монтаж</a:t>
            </a:r>
          </a:p>
        </p:txBody>
      </p:sp>
      <p:sp>
        <p:nvSpPr>
          <p:cNvPr id="9" name="Text Box 8"/>
          <p:cNvSpPr txBox="1"/>
          <p:nvPr/>
        </p:nvSpPr>
        <p:spPr>
          <a:xfrm>
            <a:off x="781685" y="336550"/>
            <a:ext cx="8050530" cy="478155"/>
          </a:xfrm>
          <a:prstGeom prst="rect">
            <a:avLst/>
          </a:prstGeom>
          <a:noFill/>
        </p:spPr>
        <p:txBody>
          <a:bodyPr wrap="square" rtlCol="0">
            <a:spAutoFit/>
          </a:bodyPr>
          <a:lstStyle/>
          <a:p>
            <a:pPr algn="ctr">
              <a:lnSpc>
                <a:spcPct val="90000"/>
              </a:lnSpc>
            </a:pPr>
            <a:r>
              <a:rPr lang="en-US" sz="2800" spc="-1">
                <a:solidFill>
                  <a:srgbClr val="000000"/>
                </a:solidFill>
                <a:latin typeface="Verdana"/>
                <a:ea typeface="Verdana"/>
                <a:sym typeface="+mn-ea"/>
              </a:rPr>
              <a:t>Пленочные технологии производства ИС</a:t>
            </a:r>
            <a:endParaRPr lang="en-US" altLang="en-US" sz="2800" spc="-1">
              <a:solidFill>
                <a:srgbClr val="000000"/>
              </a:solidFill>
              <a:latin typeface="Verdana"/>
              <a:ea typeface="Verdana"/>
              <a:sym typeface="+mn-ea"/>
            </a:endParaRPr>
          </a:p>
        </p:txBody>
      </p:sp>
      <p:sp>
        <p:nvSpPr>
          <p:cNvPr id="10" name="Text Box 9"/>
          <p:cNvSpPr txBox="1"/>
          <p:nvPr/>
        </p:nvSpPr>
        <p:spPr>
          <a:xfrm>
            <a:off x="382905" y="4994910"/>
            <a:ext cx="8378190" cy="1599565"/>
          </a:xfrm>
          <a:prstGeom prst="rect">
            <a:avLst/>
          </a:prstGeom>
          <a:noFill/>
        </p:spPr>
        <p:txBody>
          <a:bodyPr wrap="square" rtlCol="0" anchor="t">
            <a:spAutoFit/>
          </a:bodyPr>
          <a:lstStyle/>
          <a:p>
            <a:r>
              <a:rPr lang="en-US" sz="1400"/>
              <a:t>В зависимости от степени интеграции применяются следующие названия интегральных схем:</a:t>
            </a:r>
          </a:p>
          <a:p>
            <a:endParaRPr lang="en-US" sz="1400"/>
          </a:p>
          <a:p>
            <a:pPr marL="171450" indent="-171450">
              <a:buFont typeface="Arial" panose="02080604020202020204" pitchFamily="34" charset="0"/>
              <a:buChar char="•"/>
            </a:pPr>
            <a:r>
              <a:rPr lang="en-US" sz="1400"/>
              <a:t>малая интегральная схема (МИС) — до 100 элементов в кристалле,</a:t>
            </a:r>
          </a:p>
          <a:p>
            <a:pPr marL="171450" indent="-171450">
              <a:buFont typeface="Arial" panose="02080604020202020204" pitchFamily="34" charset="0"/>
              <a:buChar char="•"/>
            </a:pPr>
            <a:r>
              <a:rPr lang="en-US" sz="1400"/>
              <a:t>средняя интегральная схема (СИС) — до 1000 элементов в кристалле,</a:t>
            </a:r>
          </a:p>
          <a:p>
            <a:pPr marL="171450" indent="-171450">
              <a:buFont typeface="Arial" panose="02080604020202020204" pitchFamily="34" charset="0"/>
              <a:buChar char="•"/>
            </a:pPr>
            <a:r>
              <a:rPr lang="en-US" sz="1400"/>
              <a:t>большая интегральная схема (БИС) — до 10 тыс. элементов в кристалле,</a:t>
            </a:r>
          </a:p>
          <a:p>
            <a:pPr marL="171450" indent="-171450">
              <a:buFont typeface="Arial" panose="02080604020202020204" pitchFamily="34" charset="0"/>
              <a:buChar char="•"/>
            </a:pPr>
            <a:r>
              <a:rPr lang="en-US" sz="1400"/>
              <a:t>сверхбольшая интегральная схема (СБИС) — более 10 тыс. элементов в кристалле.</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065" cy="557530"/>
          </a:xfrm>
        </p:spPr>
        <p:txBody>
          <a:bodyPr/>
          <a:lstStyle/>
          <a:p>
            <a:pPr algn="ctr"/>
            <a:r>
              <a:rPr lang="en-US" altLang="en-US" sz="2400" b="1" strike="noStrike">
                <a:latin typeface="Arial"/>
                <a:sym typeface="+mn-ea"/>
              </a:rPr>
              <a:t>Типы логики</a:t>
            </a:r>
          </a:p>
        </p:txBody>
      </p:sp>
      <p:sp>
        <p:nvSpPr>
          <p:cNvPr id="3" name="Subtitle 2"/>
          <p:cNvSpPr>
            <a:spLocks noGrp="1"/>
          </p:cNvSpPr>
          <p:nvPr>
            <p:ph type="subTitle"/>
          </p:nvPr>
        </p:nvSpPr>
        <p:spPr>
          <a:xfrm>
            <a:off x="1068070" y="1722120"/>
            <a:ext cx="7879080" cy="5149850"/>
          </a:xfrm>
        </p:spPr>
        <p:txBody>
          <a:bodyPr>
            <a:noAutofit/>
          </a:bodyPr>
          <a:lstStyle/>
          <a:p>
            <a:pPr algn="just">
              <a:lnSpc>
                <a:spcPct val="100000"/>
              </a:lnSpc>
            </a:pPr>
            <a:r>
              <a:rPr lang="en-US" sz="1200" b="0">
                <a:ln>
                  <a:noFill/>
                </a:ln>
                <a:solidFill>
                  <a:schemeClr val="tx1"/>
                </a:solidFill>
                <a:sym typeface="+mn-ea"/>
              </a:rPr>
              <a:t>Микросхемы на униполярных (полевых) транзисторах — самые экономичные (по потреблению тока):</a:t>
            </a:r>
            <a:endParaRPr lang="en-US" sz="1200" b="0">
              <a:ln>
                <a:noFill/>
              </a:ln>
              <a:solidFill>
                <a:schemeClr val="tx1"/>
              </a:solidFill>
            </a:endParaRPr>
          </a:p>
          <a:p>
            <a:pPr marL="285750" indent="-285750" algn="just">
              <a:lnSpc>
                <a:spcPct val="100000"/>
              </a:lnSpc>
              <a:buFont typeface="Arial" panose="02080604020202020204" pitchFamily="34" charset="0"/>
              <a:buChar char="•"/>
            </a:pPr>
            <a:r>
              <a:rPr lang="en-US" sz="1200" b="0">
                <a:ln>
                  <a:noFill/>
                </a:ln>
                <a:solidFill>
                  <a:schemeClr val="tx1"/>
                </a:solidFill>
                <a:sym typeface="+mn-ea"/>
              </a:rPr>
              <a:t>МОП-логика (металл-оксид-полупроводник логика) — микросхемы формируются из полевых транзисторов n-МОП или p-МОП типа;</a:t>
            </a:r>
          </a:p>
          <a:p>
            <a:pPr marL="285750" indent="-285750" algn="just">
              <a:lnSpc>
                <a:spcPct val="100000"/>
              </a:lnSpc>
              <a:buFont typeface="Arial" panose="02080604020202020204" pitchFamily="34" charset="0"/>
              <a:buChar char="•"/>
            </a:pPr>
            <a:r>
              <a:rPr lang="en-US" sz="1200" b="0">
                <a:ln>
                  <a:noFill/>
                </a:ln>
                <a:solidFill>
                  <a:schemeClr val="tx1"/>
                </a:solidFill>
                <a:sym typeface="+mn-ea"/>
              </a:rPr>
              <a:t>КМОП-логика (комплементарная МОП-логика) — каждый логический элемент микросхемы состоит из пары взаимодополняющих (комплементарных) полевых транзисторов (n-МОП и p-МОП).</a:t>
            </a:r>
          </a:p>
          <a:p>
            <a:pPr marL="285750" indent="-285750" algn="just">
              <a:lnSpc>
                <a:spcPct val="100000"/>
              </a:lnSpc>
              <a:buFont typeface="Arial" panose="02080604020202020204" pitchFamily="34" charset="0"/>
              <a:buChar char="•"/>
            </a:pPr>
            <a:endParaRPr lang="en-US" sz="1200" b="0">
              <a:ln>
                <a:noFill/>
              </a:ln>
              <a:solidFill>
                <a:schemeClr val="tx1"/>
              </a:solidFill>
            </a:endParaRPr>
          </a:p>
          <a:p>
            <a:pPr algn="just">
              <a:lnSpc>
                <a:spcPct val="100000"/>
              </a:lnSpc>
            </a:pPr>
            <a:r>
              <a:rPr lang="en-US" sz="1200" b="0">
                <a:ln>
                  <a:noFill/>
                </a:ln>
                <a:solidFill>
                  <a:schemeClr val="tx1"/>
                </a:solidFill>
                <a:sym typeface="+mn-ea"/>
              </a:rPr>
              <a:t>Микросхемы на биполярных транзисторах:</a:t>
            </a:r>
            <a:endParaRPr lang="en-US" sz="1200" b="0">
              <a:ln>
                <a:noFill/>
              </a:ln>
              <a:solidFill>
                <a:schemeClr val="tx1"/>
              </a:solidFill>
            </a:endParaRPr>
          </a:p>
          <a:p>
            <a:pPr marL="285750" indent="-285750" algn="just">
              <a:lnSpc>
                <a:spcPct val="100000"/>
              </a:lnSpc>
              <a:buFont typeface="Arial" panose="02080604020202020204" pitchFamily="34" charset="0"/>
              <a:buChar char="•"/>
            </a:pPr>
            <a:r>
              <a:rPr lang="en-US" sz="1200" b="0">
                <a:ln>
                  <a:noFill/>
                </a:ln>
                <a:solidFill>
                  <a:schemeClr val="tx1"/>
                </a:solidFill>
                <a:sym typeface="+mn-ea"/>
              </a:rPr>
              <a:t>РТЛ — резисторно-транзисторная логика (устаревшая, заменена на ТТЛ);</a:t>
            </a:r>
          </a:p>
          <a:p>
            <a:pPr marL="285750" indent="-285750" algn="just">
              <a:lnSpc>
                <a:spcPct val="100000"/>
              </a:lnSpc>
              <a:buFont typeface="Arial" panose="02080604020202020204" pitchFamily="34" charset="0"/>
              <a:buChar char="•"/>
            </a:pPr>
            <a:r>
              <a:rPr lang="en-US" sz="1200" b="0">
                <a:ln>
                  <a:noFill/>
                </a:ln>
                <a:solidFill>
                  <a:schemeClr val="tx1"/>
                </a:solidFill>
                <a:sym typeface="+mn-ea"/>
              </a:rPr>
              <a:t>ДТЛ — диодно-транзисторная логика (устаревшая, заменена на ТТЛ);</a:t>
            </a:r>
          </a:p>
          <a:p>
            <a:pPr marL="285750" indent="-285750" algn="just">
              <a:lnSpc>
                <a:spcPct val="100000"/>
              </a:lnSpc>
              <a:buFont typeface="Arial" panose="02080604020202020204" pitchFamily="34" charset="0"/>
              <a:buChar char="•"/>
            </a:pPr>
            <a:r>
              <a:rPr lang="en-US" sz="1200" b="0">
                <a:ln>
                  <a:noFill/>
                </a:ln>
                <a:solidFill>
                  <a:schemeClr val="tx1"/>
                </a:solidFill>
                <a:sym typeface="+mn-ea"/>
              </a:rPr>
              <a:t>ТТЛ — транзисторно-транзисторная логика — микросхемы сделаны из биполярных транзисторов с многоэмиттерными транзисторами на входе;</a:t>
            </a:r>
          </a:p>
          <a:p>
            <a:pPr marL="285750" indent="-285750" algn="just">
              <a:lnSpc>
                <a:spcPct val="100000"/>
              </a:lnSpc>
              <a:buFont typeface="Arial" panose="02080604020202020204" pitchFamily="34" charset="0"/>
              <a:buChar char="•"/>
            </a:pPr>
            <a:r>
              <a:rPr lang="en-US" sz="1200" b="0">
                <a:ln>
                  <a:noFill/>
                </a:ln>
                <a:solidFill>
                  <a:schemeClr val="tx1"/>
                </a:solidFill>
                <a:sym typeface="+mn-ea"/>
              </a:rPr>
              <a:t>ТТЛШ — транзисторно-транзисторная логика с диодами Шоттки — усовершенствованная ТТЛ, в которой используются биполярные транзисторы с эффектом Шоттки;</a:t>
            </a:r>
          </a:p>
          <a:p>
            <a:pPr marL="285750" indent="-285750" algn="just">
              <a:lnSpc>
                <a:spcPct val="100000"/>
              </a:lnSpc>
              <a:buFont typeface="Arial" panose="02080604020202020204" pitchFamily="34" charset="0"/>
              <a:buChar char="•"/>
            </a:pPr>
            <a:r>
              <a:rPr lang="en-US" sz="1200" b="0">
                <a:ln>
                  <a:noFill/>
                </a:ln>
                <a:solidFill>
                  <a:schemeClr val="tx1"/>
                </a:solidFill>
                <a:sym typeface="+mn-ea"/>
              </a:rPr>
              <a:t>ЭСЛ — эмиттерно-связанная логика — на биполярных транзисторах, режим работы которых подобран так, чтобы они не входили в режим насыщения, — что существенно повышает быстродействие;</a:t>
            </a:r>
          </a:p>
          <a:p>
            <a:pPr marL="285750" indent="-285750" algn="just">
              <a:lnSpc>
                <a:spcPct val="100000"/>
              </a:lnSpc>
              <a:buFont typeface="Arial" panose="02080604020202020204" pitchFamily="34" charset="0"/>
              <a:buChar char="•"/>
            </a:pPr>
            <a:r>
              <a:rPr lang="en-US" sz="1200" b="0">
                <a:ln>
                  <a:noFill/>
                </a:ln>
                <a:solidFill>
                  <a:schemeClr val="tx1"/>
                </a:solidFill>
                <a:sym typeface="+mn-ea"/>
              </a:rPr>
              <a:t>ИИЛ — интегрально-инжекционная логика.</a:t>
            </a:r>
          </a:p>
          <a:p>
            <a:pPr marL="285750" indent="-285750" algn="just">
              <a:lnSpc>
                <a:spcPct val="100000"/>
              </a:lnSpc>
              <a:buFont typeface="Arial" panose="02080604020202020204" pitchFamily="34" charset="0"/>
              <a:buChar char="•"/>
            </a:pPr>
            <a:endParaRPr lang="en-US" sz="1200" b="0">
              <a:ln>
                <a:noFill/>
              </a:ln>
              <a:solidFill>
                <a:schemeClr val="tx1"/>
              </a:solidFill>
              <a:sym typeface="+mn-ea"/>
            </a:endParaRPr>
          </a:p>
          <a:p>
            <a:pPr marL="0" indent="0" algn="just">
              <a:lnSpc>
                <a:spcPct val="100000"/>
              </a:lnSpc>
              <a:buFont typeface="Arial" panose="02080604020202020204" pitchFamily="34" charset="0"/>
              <a:buNone/>
            </a:pPr>
            <a:r>
              <a:rPr lang="en-US" sz="1200" b="0">
                <a:ln>
                  <a:noFill/>
                </a:ln>
                <a:solidFill>
                  <a:schemeClr val="tx1"/>
                </a:solidFill>
                <a:sym typeface="+mn-ea"/>
              </a:rPr>
              <a:t>Микросхемы, использующие как полевые, так и биполярные транзисторы:</a:t>
            </a:r>
          </a:p>
          <a:p>
            <a:pPr marL="285750" indent="-285750" algn="just">
              <a:lnSpc>
                <a:spcPct val="100000"/>
              </a:lnSpc>
              <a:buFont typeface="Arial" panose="02080604020202020204" pitchFamily="34" charset="0"/>
              <a:buChar char="•"/>
            </a:pPr>
            <a:r>
              <a:rPr lang="en-US" sz="1200" b="0">
                <a:ln>
                  <a:noFill/>
                </a:ln>
                <a:solidFill>
                  <a:schemeClr val="tx1"/>
                </a:solidFill>
                <a:sym typeface="+mn-ea"/>
              </a:rPr>
              <a:t>БиКМОП</a:t>
            </a:r>
            <a:endParaRPr lang="en-US" sz="1200" b="0">
              <a:ln>
                <a:noFill/>
              </a:ln>
              <a:solidFill>
                <a:schemeClr val="tx1"/>
              </a:solidFill>
            </a:endParaRPr>
          </a:p>
          <a:p>
            <a:pPr algn="just"/>
            <a:endParaRPr lang="en-US" sz="1200" b="0">
              <a:ln>
                <a:noFill/>
              </a:ln>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962280" y="0"/>
            <a:ext cx="78861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normAutofit/>
          </a:bodyPr>
          <a:lstStyle/>
          <a:p>
            <a:pPr algn="ctr">
              <a:lnSpc>
                <a:spcPct val="90000"/>
              </a:lnSpc>
            </a:pPr>
            <a:r>
              <a:rPr lang="en-US" sz="2800" b="0" strike="noStrike" spc="-1">
                <a:solidFill>
                  <a:srgbClr val="000000"/>
                </a:solidFill>
                <a:latin typeface="Verdana"/>
                <a:ea typeface="Verdana"/>
              </a:rPr>
              <a:t>Изготовление транзисторов по планарной технологии</a:t>
            </a:r>
            <a:endParaRPr lang="en-US" sz="2800" b="0" strike="noStrike" spc="-1">
              <a:latin typeface="Arial"/>
            </a:endParaRPr>
          </a:p>
        </p:txBody>
      </p:sp>
      <p:pic>
        <p:nvPicPr>
          <p:cNvPr id="160" name="Content Placeholder 3"/>
          <p:cNvPicPr/>
          <p:nvPr/>
        </p:nvPicPr>
        <p:blipFill>
          <a:blip r:embed="rId3"/>
          <a:stretch>
            <a:fillRect/>
          </a:stretch>
        </p:blipFill>
        <p:spPr>
          <a:xfrm>
            <a:off x="1281960" y="1139040"/>
            <a:ext cx="6355080" cy="4031280"/>
          </a:xfrm>
          <a:prstGeom prst="rect">
            <a:avLst/>
          </a:prstGeom>
          <a:ln>
            <a:noFill/>
          </a:ln>
        </p:spPr>
      </p:pic>
      <p:sp>
        <p:nvSpPr>
          <p:cNvPr id="161" name="CustomShape 2"/>
          <p:cNvSpPr/>
          <p:nvPr/>
        </p:nvSpPr>
        <p:spPr>
          <a:xfrm>
            <a:off x="398160" y="5171040"/>
            <a:ext cx="8449920" cy="2279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panose="020B0603030804020204"/>
              </a:rPr>
              <a:t>Рисунок 7. Изготовление транзистора по планарной технологии: </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а – нанесение на эпитаксиальный слой изолирующего слоя двуокиси кремния; </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б – создание в изолирующим слое «окна»; формирование базовой области; </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в – нанесение нового изолирующего слоя; формирование эмиттерной области; </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г – создание металлизированных выводов; </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д – укрепление подложки на металлической пластинке, служащей выводом коллектора </a:t>
            </a:r>
            <a:endParaRPr lang="en-US" sz="1600" b="0" strike="noStrike" spc="-1">
              <a:latin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628560" y="365040"/>
            <a:ext cx="7886160" cy="1324800"/>
          </a:xfrm>
          <a:prstGeom prst="rect">
            <a:avLst/>
          </a:prstGeom>
          <a:noFill/>
          <a:ln>
            <a:noFill/>
          </a:ln>
        </p:spPr>
        <p:style>
          <a:lnRef idx="0">
            <a:srgbClr val="FFFFFF"/>
          </a:lnRef>
          <a:fillRef idx="0">
            <a:srgbClr val="FFFFFF"/>
          </a:fillRef>
          <a:effectRef idx="0">
            <a:srgbClr val="FFFFFF"/>
          </a:effectRef>
          <a:fontRef idx="minor"/>
        </p:style>
      </p:sp>
      <p:pic>
        <p:nvPicPr>
          <p:cNvPr id="163" name="Content Placeholder 3"/>
          <p:cNvPicPr/>
          <p:nvPr/>
        </p:nvPicPr>
        <p:blipFill>
          <a:blip r:embed="rId3"/>
          <a:stretch>
            <a:fillRect/>
          </a:stretch>
        </p:blipFill>
        <p:spPr>
          <a:xfrm>
            <a:off x="1402920" y="599400"/>
            <a:ext cx="6487920" cy="4350600"/>
          </a:xfrm>
          <a:prstGeom prst="rect">
            <a:avLst/>
          </a:prstGeom>
          <a:ln>
            <a:noFill/>
          </a:ln>
        </p:spPr>
      </p:pic>
      <p:sp>
        <p:nvSpPr>
          <p:cNvPr id="164" name="CustomShape 2"/>
          <p:cNvSpPr/>
          <p:nvPr/>
        </p:nvSpPr>
        <p:spPr>
          <a:xfrm>
            <a:off x="1402920" y="5042160"/>
            <a:ext cx="6589080" cy="63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800" b="0" strike="noStrike" spc="-1">
                <a:solidFill>
                  <a:srgbClr val="000000"/>
                </a:solidFill>
                <a:latin typeface="Calibri"/>
                <a:ea typeface="DejaVu Sans" panose="020B0603030804020204"/>
              </a:rPr>
              <a:t>Рисунок 8. Биполярный транзистор с вертикальной структурой.</a:t>
            </a:r>
            <a:endParaRPr lang="en-US" sz="1800" b="0" strike="noStrike" spc="-1">
              <a:latin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940680" y="289800"/>
            <a:ext cx="78861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normAutofit/>
          </a:bodyPr>
          <a:lstStyle/>
          <a:p>
            <a:pPr algn="ctr">
              <a:lnSpc>
                <a:spcPct val="90000"/>
              </a:lnSpc>
            </a:pPr>
            <a:r>
              <a:rPr lang="en-US" sz="2800" b="0" strike="noStrike" spc="-1">
                <a:solidFill>
                  <a:srgbClr val="000000"/>
                </a:solidFill>
                <a:latin typeface="Verdana"/>
                <a:ea typeface="Verdana"/>
              </a:rPr>
              <a:t>Метод ионного внедрения</a:t>
            </a:r>
            <a:br>
              <a:rPr lang="en-US" sz="2800" b="0" strike="noStrike" spc="-1">
                <a:solidFill>
                  <a:srgbClr val="000000"/>
                </a:solidFill>
                <a:latin typeface="Verdana"/>
                <a:ea typeface="Verdana"/>
              </a:rPr>
            </a:br>
            <a:r>
              <a:rPr lang="en-US" sz="2800" b="0" strike="noStrike" spc="-1">
                <a:solidFill>
                  <a:srgbClr val="000000"/>
                </a:solidFill>
                <a:latin typeface="Verdana"/>
                <a:ea typeface="Verdana"/>
              </a:rPr>
              <a:t>(ионная имплантация)</a:t>
            </a:r>
            <a:endParaRPr lang="en-US" sz="2800" b="0" strike="noStrike" spc="-1">
              <a:latin typeface="Arial"/>
            </a:endParaRPr>
          </a:p>
        </p:txBody>
      </p:sp>
      <p:sp>
        <p:nvSpPr>
          <p:cNvPr id="166" name="CustomShape 2"/>
          <p:cNvSpPr/>
          <p:nvPr/>
        </p:nvSpPr>
        <p:spPr>
          <a:xfrm>
            <a:off x="1080360" y="1615320"/>
            <a:ext cx="8062920" cy="56865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panose="020B0603030804020204"/>
              </a:rPr>
              <a:t>При нагреве пластины повышается энергия как атомов примеси, так и атомов исходного полупроводника, поэтому при отжиге протекают два конкурирующих процесса:</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1) диффузия атомов примеси к вакансиям и</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2) само-диффузия атомов исходного полупроводника, также завершающаяся заполнением узлов кристаллической решетки.</a:t>
            </a: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1" strike="noStrike" spc="-1">
                <a:solidFill>
                  <a:srgbClr val="000000"/>
                </a:solidFill>
                <a:latin typeface="Calibri"/>
                <a:ea typeface="DejaVu Sans" panose="020B0603030804020204"/>
              </a:rPr>
              <a:t>Достоинства метода ионного внедрения:</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1) позволяет точно и воспроизводимо дозировать внедряемую примесь за счет контроля ионного потока и времени облучения;</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2) позволяет получать высокую точность глубины залегания pn-переходов (до 0,02 мкм);</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3) происходит быстро;</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4) возможно создание любых профилей распределения за счет ступенчатого легирования путем изменения энергии и (или) рода легирующего элемента.</a:t>
            </a: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 </a:t>
            </a:r>
            <a:r>
              <a:rPr lang="en-US" sz="1600" b="1" strike="noStrike" spc="-1">
                <a:solidFill>
                  <a:srgbClr val="000000"/>
                </a:solidFill>
                <a:latin typeface="Calibri"/>
                <a:ea typeface="DejaVu Sans" panose="020B0603030804020204"/>
              </a:rPr>
              <a:t>Недостатки: </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1) необходим отжиг пластин для восстановления нарушенной структуры и для перевода примеси в активное состояние; </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2) сложность оборудования; </a:t>
            </a:r>
            <a:endParaRPr lang="en-US" sz="1600" b="0" strike="noStrike" spc="-1">
              <a:latin typeface="Arial"/>
            </a:endParaRPr>
          </a:p>
          <a:p>
            <a:pPr>
              <a:lnSpc>
                <a:spcPct val="100000"/>
              </a:lnSpc>
            </a:pPr>
            <a:r>
              <a:rPr lang="en-US" sz="1600" b="0" strike="noStrike" spc="-1">
                <a:solidFill>
                  <a:srgbClr val="000000"/>
                </a:solidFill>
                <a:latin typeface="Calibri"/>
                <a:ea typeface="DejaVu Sans" panose="020B0603030804020204"/>
              </a:rPr>
              <a:t>3) обработка пластин больших диаметров затруднена из-за расфокусировки при больших отклонениях луча. </a:t>
            </a:r>
            <a:endParaRPr lang="en-US" sz="1600" b="0" strike="noStrike" spc="-1">
              <a:latin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628560" y="365040"/>
            <a:ext cx="78861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normAutofit/>
          </a:bodyPr>
          <a:lstStyle/>
          <a:p>
            <a:pPr algn="ctr">
              <a:lnSpc>
                <a:spcPct val="90000"/>
              </a:lnSpc>
            </a:pPr>
            <a:r>
              <a:rPr lang="en-US" sz="2800" b="0" strike="noStrike" spc="-1">
                <a:solidFill>
                  <a:srgbClr val="000000"/>
                </a:solidFill>
                <a:latin typeface="Verdana"/>
                <a:ea typeface="Verdana"/>
              </a:rPr>
              <a:t>Эпитаксия. Эпитаксиально-диффузионная технология</a:t>
            </a:r>
            <a:endParaRPr lang="en-US" sz="2800" b="0" strike="noStrike" spc="-1">
              <a:latin typeface="Arial"/>
            </a:endParaRPr>
          </a:p>
        </p:txBody>
      </p:sp>
      <p:pic>
        <p:nvPicPr>
          <p:cNvPr id="168" name="Content Placeholder 3"/>
          <p:cNvPicPr/>
          <p:nvPr/>
        </p:nvPicPr>
        <p:blipFill>
          <a:blip r:embed="rId3"/>
          <a:srcRect l="7950" t="29028" r="9475" b="10752"/>
          <a:stretch>
            <a:fillRect/>
          </a:stretch>
        </p:blipFill>
        <p:spPr>
          <a:xfrm>
            <a:off x="2399040" y="1570680"/>
            <a:ext cx="4076280" cy="2226240"/>
          </a:xfrm>
          <a:prstGeom prst="rect">
            <a:avLst/>
          </a:prstGeom>
          <a:ln>
            <a:noFill/>
          </a:ln>
        </p:spPr>
      </p:pic>
      <p:sp>
        <p:nvSpPr>
          <p:cNvPr id="169" name="CustomShape 2"/>
          <p:cNvSpPr/>
          <p:nvPr/>
        </p:nvSpPr>
        <p:spPr>
          <a:xfrm>
            <a:off x="500400" y="3917520"/>
            <a:ext cx="8395560" cy="30096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gn="just">
              <a:lnSpc>
                <a:spcPct val="100000"/>
              </a:lnSpc>
            </a:pPr>
            <a:r>
              <a:rPr lang="en-US" sz="1600" b="0" strike="noStrike" spc="-1">
                <a:solidFill>
                  <a:srgbClr val="000000"/>
                </a:solidFill>
                <a:latin typeface="Calibri"/>
                <a:ea typeface="DejaVu Sans" panose="020B0603030804020204"/>
              </a:rPr>
              <a:t>Таким образом, основные условия, обеспечивающие совершенство структуры эпитаксиального слоя, следующие:</a:t>
            </a:r>
            <a:endParaRPr lang="en-US" sz="1600" b="0" strike="noStrike" spc="-1">
              <a:latin typeface="Arial"/>
            </a:endParaRPr>
          </a:p>
          <a:p>
            <a:pPr algn="just">
              <a:lnSpc>
                <a:spcPct val="100000"/>
              </a:lnSpc>
            </a:pPr>
            <a:endParaRPr lang="en-US" sz="1600" b="0" strike="noStrike" spc="-1">
              <a:latin typeface="Arial"/>
            </a:endParaRPr>
          </a:p>
          <a:p>
            <a:pPr algn="just">
              <a:lnSpc>
                <a:spcPct val="100000"/>
              </a:lnSpc>
            </a:pPr>
            <a:r>
              <a:rPr lang="en-US" sz="1600" b="0" strike="noStrike" spc="-1">
                <a:solidFill>
                  <a:srgbClr val="000000"/>
                </a:solidFill>
                <a:latin typeface="Calibri"/>
                <a:ea typeface="DejaVu Sans" panose="020B0603030804020204"/>
              </a:rPr>
              <a:t>1) химические реакции выделения атомов Si и примеси должны быть гетерогенными, исключающими образование агломератов;</a:t>
            </a:r>
            <a:endParaRPr lang="en-US" sz="1600" b="0" strike="noStrike" spc="-1">
              <a:latin typeface="Arial"/>
            </a:endParaRPr>
          </a:p>
          <a:p>
            <a:pPr algn="just">
              <a:lnSpc>
                <a:spcPct val="100000"/>
              </a:lnSpc>
            </a:pPr>
            <a:r>
              <a:rPr lang="en-US" sz="1600" b="0" strike="noStrike" spc="-1">
                <a:solidFill>
                  <a:srgbClr val="000000"/>
                </a:solidFill>
                <a:latin typeface="Calibri"/>
                <a:ea typeface="DejaVu Sans" panose="020B0603030804020204"/>
              </a:rPr>
              <a:t>2) необходимы высокая температура пластины и ограниченная скорость осаждения атомов, обеспечивающие высокую подвижность адсорбированных атомов на пластине;</a:t>
            </a:r>
            <a:endParaRPr lang="en-US" sz="1600" b="0" strike="noStrike" spc="-1">
              <a:latin typeface="Arial"/>
            </a:endParaRPr>
          </a:p>
          <a:p>
            <a:pPr algn="just">
              <a:lnSpc>
                <a:spcPct val="100000"/>
              </a:lnSpc>
            </a:pPr>
            <a:r>
              <a:rPr lang="en-US" sz="1600" b="0" strike="noStrike" spc="-1">
                <a:solidFill>
                  <a:srgbClr val="000000"/>
                </a:solidFill>
                <a:latin typeface="Calibri"/>
                <a:ea typeface="DejaVu Sans" panose="020B0603030804020204"/>
              </a:rPr>
              <a:t>3) с поверхности пластины должны быть устранены механические повреждения и различного рода загрязнения.</a:t>
            </a:r>
            <a:endParaRPr lang="en-US" sz="1600" b="0" strike="noStrike" spc="-1">
              <a:latin typeface="Arial"/>
            </a:endParaRPr>
          </a:p>
          <a:p>
            <a:pPr algn="just">
              <a:lnSpc>
                <a:spcPct val="100000"/>
              </a:lnSpc>
            </a:pPr>
            <a:r>
              <a:rPr lang="en-US" sz="1600" b="0" strike="noStrike" spc="-1">
                <a:solidFill>
                  <a:srgbClr val="000000"/>
                </a:solidFill>
                <a:latin typeface="Calibri"/>
                <a:ea typeface="DejaVu Sans" panose="020B0603030804020204"/>
              </a:rPr>
              <a:t>Для выделения Si из его соединений используют 2 типа реакций: восстановление и пиролитическое разложение.</a:t>
            </a:r>
            <a:endParaRPr lang="en-US" sz="1600" b="0" strike="noStrike" spc="-1">
              <a:latin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628560" y="365040"/>
            <a:ext cx="78861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nSpc>
                <a:spcPct val="90000"/>
              </a:lnSpc>
            </a:pPr>
            <a:r>
              <a:rPr lang="en-US" sz="2800" b="0" strike="noStrike" spc="-1">
                <a:solidFill>
                  <a:srgbClr val="000000"/>
                </a:solidFill>
                <a:latin typeface="Verdana"/>
                <a:ea typeface="Verdana"/>
              </a:rPr>
              <a:t>Изготовление биполярного транзистора методом разделительной диффузии</a:t>
            </a:r>
            <a:endParaRPr lang="en-US" sz="2800" b="0" strike="noStrike" spc="-1">
              <a:latin typeface="Arial"/>
            </a:endParaRPr>
          </a:p>
        </p:txBody>
      </p:sp>
      <p:pic>
        <p:nvPicPr>
          <p:cNvPr id="171" name="Content Placeholder 3"/>
          <p:cNvPicPr/>
          <p:nvPr/>
        </p:nvPicPr>
        <p:blipFill>
          <a:blip r:embed="rId3"/>
          <a:stretch>
            <a:fillRect/>
          </a:stretch>
        </p:blipFill>
        <p:spPr>
          <a:xfrm>
            <a:off x="989280" y="1825560"/>
            <a:ext cx="7165080" cy="4350600"/>
          </a:xfrm>
          <a:prstGeom prst="rect">
            <a:avLst/>
          </a:prstGeom>
          <a:ln>
            <a:noFill/>
          </a:ln>
        </p:spPr>
      </p:pic>
      <p:sp>
        <p:nvSpPr>
          <p:cNvPr id="172" name="CustomShape 2"/>
          <p:cNvSpPr/>
          <p:nvPr/>
        </p:nvSpPr>
        <p:spPr>
          <a:xfrm>
            <a:off x="1789920" y="6176880"/>
            <a:ext cx="5563440" cy="3643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en-US" sz="1800" b="0" strike="noStrike" spc="-1">
                <a:solidFill>
                  <a:srgbClr val="000000"/>
                </a:solidFill>
                <a:latin typeface="Calibri"/>
                <a:ea typeface="DejaVu Sans" panose="020B0603030804020204"/>
              </a:rPr>
              <a:t>Основные этапы разделительной диффузии</a:t>
            </a:r>
            <a:endParaRPr lang="en-US" sz="1800" b="0" strike="noStrike" spc="-1">
              <a:latin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1662120" y="2185920"/>
            <a:ext cx="6803640" cy="10634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gn="just">
              <a:lnSpc>
                <a:spcPct val="100000"/>
              </a:lnSpc>
            </a:pPr>
            <a:r>
              <a:rPr lang="en-US" sz="1600" b="0" strike="noStrike" spc="-1">
                <a:solidFill>
                  <a:srgbClr val="000000"/>
                </a:solidFill>
                <a:latin typeface="Calibri"/>
                <a:ea typeface="DejaVu Sans" panose="020B0603030804020204"/>
              </a:rPr>
              <a:t>- Большая площадь изолирующего pn-перехода и каждого элемента, следовательно, низкая степень интеграции.</a:t>
            </a:r>
            <a:endParaRPr lang="en-US" sz="1600" b="0" strike="noStrike" spc="-1">
              <a:latin typeface="Arial"/>
            </a:endParaRPr>
          </a:p>
          <a:p>
            <a:pPr algn="just">
              <a:lnSpc>
                <a:spcPct val="100000"/>
              </a:lnSpc>
            </a:pPr>
            <a:r>
              <a:rPr lang="en-US" sz="1600" b="0" strike="noStrike" spc="-1">
                <a:solidFill>
                  <a:srgbClr val="000000"/>
                </a:solidFill>
                <a:latin typeface="Calibri"/>
                <a:ea typeface="DejaVu Sans" panose="020B0603030804020204"/>
              </a:rPr>
              <a:t>- Наличие паразитных элементов (горизонтальных pnp-транзисторов между базой и изолирующим слоем).</a:t>
            </a:r>
            <a:endParaRPr lang="en-US" sz="1600" b="0" strike="noStrike" spc="-1">
              <a:latin typeface="Arial"/>
            </a:endParaRPr>
          </a:p>
        </p:txBody>
      </p:sp>
      <p:sp>
        <p:nvSpPr>
          <p:cNvPr id="174" name="CustomShape 2"/>
          <p:cNvSpPr/>
          <p:nvPr/>
        </p:nvSpPr>
        <p:spPr>
          <a:xfrm>
            <a:off x="2156760" y="341280"/>
            <a:ext cx="6104160" cy="8215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2400" b="0" strike="noStrike" spc="-1">
                <a:solidFill>
                  <a:srgbClr val="000000"/>
                </a:solidFill>
                <a:latin typeface="Verdana"/>
                <a:ea typeface="Verdana"/>
              </a:rPr>
              <a:t>Недостатки метода разделительной диффузии:</a:t>
            </a:r>
            <a:endParaRPr lang="en-US" sz="2400" b="0" strike="noStrike" spc="-1">
              <a:latin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628560" y="365040"/>
            <a:ext cx="78861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gn="ctr">
              <a:lnSpc>
                <a:spcPct val="90000"/>
              </a:lnSpc>
            </a:pPr>
            <a:r>
              <a:rPr lang="en-US" sz="2800" b="0" strike="noStrike" spc="-1">
                <a:solidFill>
                  <a:srgbClr val="000000"/>
                </a:solidFill>
                <a:latin typeface="Verdana"/>
                <a:ea typeface="Verdana"/>
              </a:rPr>
              <a:t>Изготовление биполярного транзистора с применением</a:t>
            </a:r>
            <a:endParaRPr lang="en-US" sz="2800" b="0" strike="noStrike" spc="-1">
              <a:latin typeface="Arial"/>
            </a:endParaRPr>
          </a:p>
          <a:p>
            <a:pPr algn="ctr">
              <a:lnSpc>
                <a:spcPct val="90000"/>
              </a:lnSpc>
            </a:pPr>
            <a:r>
              <a:rPr lang="en-US" sz="2800" b="0" strike="noStrike" spc="-1">
                <a:solidFill>
                  <a:srgbClr val="000000"/>
                </a:solidFill>
                <a:latin typeface="Verdana"/>
                <a:ea typeface="Verdana"/>
              </a:rPr>
              <a:t>поликристаллического кремния</a:t>
            </a:r>
            <a:endParaRPr lang="en-US" sz="2800" b="0" strike="noStrike" spc="-1">
              <a:latin typeface="Arial"/>
            </a:endParaRPr>
          </a:p>
        </p:txBody>
      </p:sp>
      <p:sp>
        <p:nvSpPr>
          <p:cNvPr id="176" name="CustomShape 2"/>
          <p:cNvSpPr/>
          <p:nvPr/>
        </p:nvSpPr>
        <p:spPr>
          <a:xfrm>
            <a:off x="1789920" y="6176880"/>
            <a:ext cx="5563440" cy="3643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nSpc>
                <a:spcPct val="100000"/>
              </a:lnSpc>
            </a:pPr>
            <a:r>
              <a:rPr lang="en-US" sz="1800" b="0" strike="noStrike" spc="-1">
                <a:solidFill>
                  <a:srgbClr val="000000"/>
                </a:solidFill>
                <a:latin typeface="Calibri"/>
                <a:ea typeface="DejaVu Sans" panose="020B0603030804020204"/>
              </a:rPr>
              <a:t>Рисунок 10. Основные этапы эпик-процесса</a:t>
            </a:r>
            <a:endParaRPr lang="en-US" sz="1800" b="0" strike="noStrike" spc="-1">
              <a:latin typeface="Arial"/>
            </a:endParaRPr>
          </a:p>
        </p:txBody>
      </p:sp>
      <p:pic>
        <p:nvPicPr>
          <p:cNvPr id="177" name="Picture 2"/>
          <p:cNvPicPr/>
          <p:nvPr/>
        </p:nvPicPr>
        <p:blipFill>
          <a:blip r:embed="rId3"/>
          <a:srcRect l="18167" t="17235" r="17870" b="15115"/>
          <a:stretch>
            <a:fillRect/>
          </a:stretch>
        </p:blipFill>
        <p:spPr>
          <a:xfrm>
            <a:off x="1014120" y="1816560"/>
            <a:ext cx="7203600" cy="4285800"/>
          </a:xfrm>
          <a:prstGeom prst="rect">
            <a:avLst/>
          </a:prstGeom>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628560" y="365040"/>
            <a:ext cx="78861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gn="ctr">
              <a:lnSpc>
                <a:spcPct val="90000"/>
              </a:lnSpc>
            </a:pPr>
            <a:r>
              <a:rPr lang="en-US" sz="2800" b="0" strike="noStrike" spc="-1">
                <a:solidFill>
                  <a:srgbClr val="000000"/>
                </a:solidFill>
                <a:latin typeface="Verdana"/>
                <a:ea typeface="Verdana"/>
              </a:rPr>
              <a:t>Изготовление МОП-структуры</a:t>
            </a:r>
            <a:endParaRPr lang="en-US" sz="2800" b="0" strike="noStrike" spc="-1">
              <a:latin typeface="Arial"/>
            </a:endParaRPr>
          </a:p>
        </p:txBody>
      </p:sp>
      <p:sp>
        <p:nvSpPr>
          <p:cNvPr id="179" name="CustomShape 2"/>
          <p:cNvSpPr/>
          <p:nvPr/>
        </p:nvSpPr>
        <p:spPr>
          <a:xfrm>
            <a:off x="1561320" y="6113520"/>
            <a:ext cx="5563440" cy="3643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ctr">
              <a:lnSpc>
                <a:spcPct val="100000"/>
              </a:lnSpc>
            </a:pPr>
            <a:r>
              <a:rPr lang="en-US" sz="1800" b="0" strike="noStrike" spc="-1">
                <a:solidFill>
                  <a:srgbClr val="000000"/>
                </a:solidFill>
                <a:latin typeface="Calibri"/>
                <a:ea typeface="DejaVu Sans" panose="020B0603030804020204"/>
              </a:rPr>
              <a:t>Рисунок 11. Основные этапы изготовления МОП-транзистора</a:t>
            </a:r>
            <a:endParaRPr lang="en-US" sz="1800" b="0" strike="noStrike" spc="-1">
              <a:latin typeface="Arial"/>
            </a:endParaRPr>
          </a:p>
        </p:txBody>
      </p:sp>
      <p:pic>
        <p:nvPicPr>
          <p:cNvPr id="180" name="Picture 1"/>
          <p:cNvPicPr/>
          <p:nvPr/>
        </p:nvPicPr>
        <p:blipFill>
          <a:blip r:embed="rId3"/>
          <a:srcRect l="17984" t="17722" r="19102" b="20227"/>
          <a:stretch>
            <a:fillRect/>
          </a:stretch>
        </p:blipFill>
        <p:spPr>
          <a:xfrm>
            <a:off x="628560" y="1179720"/>
            <a:ext cx="8106840" cy="4497840"/>
          </a:xfrm>
          <a:prstGeom prst="rect">
            <a:avLst/>
          </a:prstGeom>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3619</Words>
  <Application>Microsoft Office PowerPoint</Application>
  <PresentationFormat>Экран (4:3)</PresentationFormat>
  <Paragraphs>225</Paragraphs>
  <Slides>11</Slides>
  <Notes>10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11</vt:i4>
      </vt:variant>
    </vt:vector>
  </HeadingPairs>
  <TitlesOfParts>
    <vt:vector size="20" baseType="lpstr">
      <vt:lpstr>Arial</vt:lpstr>
      <vt:lpstr>Calibri</vt:lpstr>
      <vt:lpstr>DejaVu Sans</vt:lpstr>
      <vt:lpstr>StarSymbol</vt:lpstr>
      <vt:lpstr>Symbol</vt:lpstr>
      <vt:lpstr>Times New Roman</vt:lpstr>
      <vt:lpstr>Verdana</vt:lpstr>
      <vt:lpstr>Wingdings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Типы логики</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user</dc:creator>
  <cp:lastModifiedBy>Martin Lauren</cp:lastModifiedBy>
  <cp:revision>56</cp:revision>
  <dcterms:created xsi:type="dcterms:W3CDTF">2018-10-16T05:46:37Z</dcterms:created>
  <dcterms:modified xsi:type="dcterms:W3CDTF">2018-11-07T20:28:21Z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1033-10.1.0.6757</vt:lpwstr>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Экран (4:3)</vt:lpwstr>
  </property>
  <property fmtid="{D5CDD505-2E9C-101B-9397-08002B2CF9AE}" pid="10" name="ScaleCrop">
    <vt:bool>false</vt:bool>
  </property>
  <property fmtid="{D5CDD505-2E9C-101B-9397-08002B2CF9AE}" pid="11" name="ShareDoc">
    <vt:bool>false</vt:bool>
  </property>
  <property fmtid="{D5CDD505-2E9C-101B-9397-08002B2CF9AE}" pid="12" name="Slides">
    <vt:i4>31</vt:i4>
  </property>
</Properties>
</file>